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68.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43.xml" ContentType="application/vnd.openxmlformats-officedocument.presentationml.slide+xml"/>
  <Override PartName="/ppt/slides/slide66.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65.xml" ContentType="application/vnd.openxmlformats-officedocument.presentationml.slide+xml"/>
  <Override PartName="/ppt/slides/slide67.xml" ContentType="application/vnd.openxmlformats-officedocument.presentationml.slide+xml"/>
  <Override PartName="/ppt/slides/slide63.xml" ContentType="application/vnd.openxmlformats-officedocument.presentationml.slide+xml"/>
  <Override PartName="/ppt/slides/slide52.xml" ContentType="application/vnd.openxmlformats-officedocument.presentationml.slide+xml"/>
  <Override PartName="/ppt/slides/slide64.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3.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62.xml" ContentType="application/vnd.openxmlformats-officedocument.presentationml.slide+xml"/>
  <Override PartName="/ppt/slides/slide58.xml" ContentType="application/vnd.openxmlformats-officedocument.presentationml.slide+xml"/>
  <Override PartName="/ppt/slides/slide56.xml" ContentType="application/vnd.openxmlformats-officedocument.presentationml.slide+xml"/>
  <Override PartName="/ppt/slides/slide59.xml" ContentType="application/vnd.openxmlformats-officedocument.presentationml.slide+xml"/>
  <Override PartName="/ppt/slides/slide57.xml" ContentType="application/vnd.openxmlformats-officedocument.presentationml.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3.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5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42.xml" ContentType="application/vnd.openxmlformats-officedocument.presentationml.notesSlide+xml"/>
  <Override PartName="/ppt/notesSlides/notesSlide10.xml" ContentType="application/vnd.openxmlformats-officedocument.presentationml.notesSlide+xml"/>
  <Override PartName="/ppt/notesSlides/notesSlide41.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3.xml" ContentType="application/vnd.openxmlformats-officedocument.presentationml.notesSlide+xml"/>
  <Override PartName="/ppt/notesSlides/notesSlide54.xml" ContentType="application/vnd.openxmlformats-officedocument.presentationml.notesSlide+xml"/>
  <Override PartName="/ppt/notesSlides/notesSlide56.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slideLayouts/slideLayout7.xml" ContentType="application/vnd.openxmlformats-officedocument.presentationml.slideLayout+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9.xml" ContentType="application/vnd.openxmlformats-officedocument.presentationml.notesSlide+xml"/>
  <Override PartName="/ppt/slideLayouts/slideLayout4.xml" ContentType="application/vnd.openxmlformats-officedocument.presentationml.slideLayout+xml"/>
  <Override PartName="/ppt/notesSlides/notesSlide80.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71.xml" ContentType="application/vnd.openxmlformats-officedocument.presentationml.notesSlide+xml"/>
  <Override PartName="/ppt/slideLayouts/slideLayout8.xml" ContentType="application/vnd.openxmlformats-officedocument.presentationml.slideLayout+xml"/>
  <Override PartName="/ppt/notesSlides/notesSlide70.xml" ContentType="application/vnd.openxmlformats-officedocument.presentationml.notesSlide+xml"/>
  <Override PartName="/ppt/notesSlides/notesSlide55.xml" ContentType="application/vnd.openxmlformats-officedocument.presentationml.notesSlide+xml"/>
  <Override PartName="/ppt/notesSlides/notesSlide60.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59.xml" ContentType="application/vnd.openxmlformats-officedocument.presentationml.notesSlide+xml"/>
  <Override PartName="/ppt/notesSlides/notesSlide14.xml" ContentType="application/vnd.openxmlformats-officedocument.presentationml.notesSlide+xml"/>
  <Override PartName="/ppt/notesSlides/notesSlide58.xml" ContentType="application/vnd.openxmlformats-officedocument.presentationml.notesSlide+xml"/>
  <Override PartName="/ppt/notesSlides/notesSlide17.xml" ContentType="application/vnd.openxmlformats-officedocument.presentationml.notesSlide+xml"/>
  <Override PartName="/ppt/notesSlides/notesSlide57.xml" ContentType="application/vnd.openxmlformats-officedocument.presentationml.notesSlide+xml"/>
  <Override PartName="/ppt/slideLayouts/slideLayout11.xml" ContentType="application/vnd.openxmlformats-officedocument.presentationml.slideLayout+xml"/>
  <Override PartName="/ppt/notesSlides/notesSlide61.xml" ContentType="application/vnd.openxmlformats-officedocument.presentationml.notesSlide+xml"/>
  <Override PartName="/ppt/notesSlides/notesSlide63.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2.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64" r:id="rId3"/>
    <p:sldId id="257" r:id="rId4"/>
    <p:sldId id="258" r:id="rId5"/>
    <p:sldId id="262" r:id="rId6"/>
    <p:sldId id="260" r:id="rId7"/>
    <p:sldId id="289" r:id="rId8"/>
    <p:sldId id="265" r:id="rId9"/>
    <p:sldId id="269" r:id="rId10"/>
    <p:sldId id="270" r:id="rId11"/>
    <p:sldId id="266" r:id="rId12"/>
    <p:sldId id="267" r:id="rId13"/>
    <p:sldId id="271" r:id="rId14"/>
    <p:sldId id="261" r:id="rId15"/>
    <p:sldId id="290" r:id="rId16"/>
    <p:sldId id="273" r:id="rId17"/>
    <p:sldId id="274" r:id="rId18"/>
    <p:sldId id="279" r:id="rId19"/>
    <p:sldId id="284" r:id="rId20"/>
    <p:sldId id="302" r:id="rId21"/>
    <p:sldId id="298" r:id="rId22"/>
    <p:sldId id="286" r:id="rId23"/>
    <p:sldId id="288" r:id="rId24"/>
    <p:sldId id="301" r:id="rId25"/>
    <p:sldId id="303" r:id="rId26"/>
    <p:sldId id="304" r:id="rId27"/>
    <p:sldId id="305" r:id="rId28"/>
    <p:sldId id="306" r:id="rId29"/>
    <p:sldId id="307" r:id="rId30"/>
    <p:sldId id="291" r:id="rId31"/>
    <p:sldId id="308" r:id="rId32"/>
    <p:sldId id="293" r:id="rId33"/>
    <p:sldId id="309" r:id="rId34"/>
    <p:sldId id="310" r:id="rId35"/>
    <p:sldId id="311" r:id="rId36"/>
    <p:sldId id="312" r:id="rId37"/>
    <p:sldId id="294" r:id="rId38"/>
    <p:sldId id="295" r:id="rId39"/>
    <p:sldId id="296" r:id="rId40"/>
    <p:sldId id="297" r:id="rId41"/>
    <p:sldId id="313" r:id="rId42"/>
    <p:sldId id="280" r:id="rId43"/>
    <p:sldId id="314" r:id="rId44"/>
    <p:sldId id="315" r:id="rId45"/>
    <p:sldId id="317" r:id="rId46"/>
    <p:sldId id="318" r:id="rId47"/>
    <p:sldId id="319" r:id="rId48"/>
    <p:sldId id="320" r:id="rId49"/>
    <p:sldId id="323" r:id="rId50"/>
    <p:sldId id="324" r:id="rId51"/>
    <p:sldId id="325" r:id="rId52"/>
    <p:sldId id="281" r:id="rId53"/>
    <p:sldId id="326" r:id="rId54"/>
    <p:sldId id="328" r:id="rId55"/>
    <p:sldId id="329" r:id="rId56"/>
    <p:sldId id="330" r:id="rId57"/>
    <p:sldId id="327" r:id="rId58"/>
    <p:sldId id="331" r:id="rId59"/>
    <p:sldId id="332" r:id="rId60"/>
    <p:sldId id="333" r:id="rId61"/>
    <p:sldId id="334" r:id="rId62"/>
    <p:sldId id="335" r:id="rId63"/>
    <p:sldId id="336" r:id="rId64"/>
    <p:sldId id="282" r:id="rId65"/>
    <p:sldId id="337" r:id="rId66"/>
    <p:sldId id="338" r:id="rId67"/>
    <p:sldId id="339" r:id="rId68"/>
    <p:sldId id="340" r:id="rId69"/>
    <p:sldId id="341" r:id="rId70"/>
    <p:sldId id="342" r:id="rId71"/>
    <p:sldId id="343" r:id="rId72"/>
    <p:sldId id="346" r:id="rId73"/>
    <p:sldId id="348" r:id="rId74"/>
    <p:sldId id="349" r:id="rId75"/>
    <p:sldId id="350" r:id="rId76"/>
    <p:sldId id="351" r:id="rId77"/>
    <p:sldId id="352" r:id="rId78"/>
    <p:sldId id="283" r:id="rId79"/>
    <p:sldId id="353" r:id="rId80"/>
    <p:sldId id="354" r:id="rId81"/>
    <p:sldId id="355" r:id="rId82"/>
    <p:sldId id="356" r:id="rId83"/>
    <p:sldId id="357" r:id="rId84"/>
    <p:sldId id="358" r:id="rId85"/>
    <p:sldId id="359"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B800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50125" autoAdjust="0"/>
  </p:normalViewPr>
  <p:slideViewPr>
    <p:cSldViewPr snapToGrid="0">
      <p:cViewPr varScale="1">
        <p:scale>
          <a:sx n="59" d="100"/>
          <a:sy n="59" d="100"/>
        </p:scale>
        <p:origin x="-896" y="-96"/>
      </p:cViewPr>
      <p:guideLst>
        <p:guide orient="horz" pos="2160"/>
        <p:guide pos="3840"/>
      </p:guideLst>
    </p:cSldViewPr>
  </p:slideViewPr>
  <p:notesTextViewPr>
    <p:cViewPr>
      <p:scale>
        <a:sx n="1" d="1"/>
        <a:sy n="1" d="1"/>
      </p:scale>
      <p:origin x="0" y="0"/>
    </p:cViewPr>
  </p:notesTextViewPr>
  <p:sorterViewPr>
    <p:cViewPr>
      <p:scale>
        <a:sx n="100" d="100"/>
        <a:sy n="100" d="100"/>
      </p:scale>
      <p:origin x="0" y="-268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95" Type="http://schemas.openxmlformats.org/officeDocument/2006/relationships/customXml" Target="../customXml/item3.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printerSettings" Target="printerSettings/printerSettings1.bin"/><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DFAE4-91B2-43F1-8013-205A32EB5070}" type="datetimeFigureOut">
              <a:rPr lang="en-US" smtClean="0"/>
              <a:t>5/7/18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3E7EF-6805-4F84-AE92-44C5ACC7C568}" type="slidenum">
              <a:rPr lang="en-US" smtClean="0"/>
              <a:t>‹#›</a:t>
            </a:fld>
            <a:endParaRPr lang="en-US"/>
          </a:p>
        </p:txBody>
      </p:sp>
    </p:spTree>
    <p:extLst>
      <p:ext uri="{BB962C8B-B14F-4D97-AF65-F5344CB8AC3E}">
        <p14:creationId xmlns:p14="http://schemas.microsoft.com/office/powerpoint/2010/main" val="336684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educational presentation to assist you in your efforts to become Veal Quality Assurance certified.  This presentation addresses key information and Best Management Practices outlined in the certification manual.  There will be an exam at the end of this presentation and all questions in the exam will be addressed in the presentation that follows.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VQA program was created in 1990 to certify producers in humane care methods, general animal husbandry practices and the regulatory requirements that govern veal production. This current edition was reviewed and updated by a Technical Advisory Group in 2017.  The training and certification materials were released to the industry in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F3E7EF-6805-4F84-AE92-44C5ACC7C568}" type="slidenum">
              <a:rPr lang="en-US" smtClean="0"/>
              <a:t>1</a:t>
            </a:fld>
            <a:endParaRPr lang="en-US"/>
          </a:p>
        </p:txBody>
      </p:sp>
    </p:spTree>
    <p:extLst>
      <p:ext uri="{BB962C8B-B14F-4D97-AF65-F5344CB8AC3E}">
        <p14:creationId xmlns:p14="http://schemas.microsoft.com/office/powerpoint/2010/main" val="754383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ea typeface="+mn-ea"/>
                <a:cs typeface="+mn-cs"/>
              </a:rPr>
              <a:t>The Best Management Practices include the following subject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Animal Health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	Feed and Nutrition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	Housing and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	Handling and Transportation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	Overall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Today’s presentation will outline details in each of these areas.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518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next requirement is to have a licensed veterinarian (preferably the one identified in their VCPR) assess and provide documentation that Best Management Practices are being followed </a:t>
            </a:r>
            <a:r>
              <a:rPr lang="en-US" sz="1200" b="1" kern="1200" dirty="0">
                <a:solidFill>
                  <a:schemeClr val="tx1"/>
                </a:solidFill>
                <a:effectLst/>
                <a:latin typeface="+mn-lt"/>
                <a:ea typeface="+mn-ea"/>
                <a:cs typeface="+mn-cs"/>
              </a:rPr>
              <a:t>(Appendix 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024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requirement is to participate in a VQA educational presentation by an industry representative, and document completion of the training. </a:t>
            </a:r>
            <a:endParaRPr lang="en-US" sz="1200" i="0" dirty="0">
              <a:latin typeface="Rockwell" panose="02060603020205020403" pitchFamily="18" charset="0"/>
            </a:endParaRPr>
          </a:p>
          <a:p>
            <a:pPr lvl="0"/>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Next, complete and pass a VQA test following the educational presentation. Everyone participating in this presentation will receive the examination after today’s session.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318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VQA program also requests that farmers and veterinarians continually review practices for ongoing improvement and innovation on the farm.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Re-certification is required every three years.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13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Now I will review the documentation to submit for certification;  Those items include:</a:t>
            </a:r>
          </a:p>
          <a:p>
            <a:r>
              <a:rPr lang="en-US" sz="1200" kern="1200" dirty="0">
                <a:solidFill>
                  <a:schemeClr val="tx1"/>
                </a:solidFill>
                <a:effectLst/>
                <a:latin typeface="+mn-lt"/>
                <a:ea typeface="+mn-ea"/>
                <a:cs typeface="+mn-cs"/>
              </a:rPr>
              <a:t>Veterinarian/Client/Patient/Relationship </a:t>
            </a:r>
            <a:r>
              <a:rPr lang="en-US" sz="1200" b="1" kern="1200" dirty="0">
                <a:solidFill>
                  <a:schemeClr val="tx1"/>
                </a:solidFill>
                <a:effectLst/>
                <a:latin typeface="+mn-lt"/>
                <a:ea typeface="+mn-ea"/>
                <a:cs typeface="+mn-cs"/>
              </a:rPr>
              <a:t>(Appendix A)</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Completed Best Management Practices Assessment </a:t>
            </a:r>
            <a:r>
              <a:rPr lang="en-US" sz="1200" b="1" kern="1200" dirty="0">
                <a:solidFill>
                  <a:schemeClr val="tx1"/>
                </a:solidFill>
                <a:effectLst/>
                <a:latin typeface="+mn-lt"/>
                <a:ea typeface="+mn-ea"/>
                <a:cs typeface="+mn-cs"/>
              </a:rPr>
              <a:t>(Appendix B)</a:t>
            </a:r>
            <a:r>
              <a:rPr lang="en-US" sz="1200" kern="1200" dirty="0">
                <a:solidFill>
                  <a:schemeClr val="tx1"/>
                </a:solidFill>
                <a:effectLst/>
                <a:latin typeface="+mn-lt"/>
                <a:ea typeface="+mn-ea"/>
                <a:cs typeface="+mn-cs"/>
              </a:rPr>
              <a:t> (B is multiple pages) and arrangements will need to be made to have a veterinarian complete this assessment with you.</a:t>
            </a:r>
          </a:p>
          <a:p>
            <a:pPr lvl="0"/>
            <a:r>
              <a:rPr lang="en-US" sz="1200" b="0" kern="1200" dirty="0">
                <a:solidFill>
                  <a:schemeClr val="tx1"/>
                </a:solidFill>
                <a:effectLst/>
                <a:latin typeface="+mn-lt"/>
                <a:ea typeface="+mn-ea"/>
                <a:cs typeface="+mn-cs"/>
              </a:rPr>
              <a:t>Complete the Certification Confirmation form</a:t>
            </a:r>
            <a:r>
              <a:rPr lang="en-US" sz="1200" b="1" kern="1200" dirty="0">
                <a:solidFill>
                  <a:schemeClr val="tx1"/>
                </a:solidFill>
                <a:effectLst/>
                <a:latin typeface="+mn-lt"/>
                <a:ea typeface="+mn-ea"/>
                <a:cs typeface="+mn-cs"/>
              </a:rPr>
              <a:t> (Appendix C) </a:t>
            </a:r>
            <a:r>
              <a:rPr lang="en-US" sz="1200" b="0" kern="1200" dirty="0">
                <a:solidFill>
                  <a:schemeClr val="tx1"/>
                </a:solidFill>
                <a:effectLst/>
                <a:latin typeface="+mn-lt"/>
                <a:ea typeface="+mn-ea"/>
                <a:cs typeface="+mn-cs"/>
              </a:rPr>
              <a:t>(signature is required by the producer and the veterinarian)</a:t>
            </a:r>
          </a:p>
          <a:p>
            <a:r>
              <a:rPr lang="en-US" sz="120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While I am here as an industry/company representative to present this educational information and administer the test,</a:t>
            </a:r>
            <a:r>
              <a:rPr lang="en-US" sz="1200" b="1" kern="1200" dirty="0">
                <a:solidFill>
                  <a:schemeClr val="tx1"/>
                </a:solidFill>
                <a:effectLst/>
                <a:latin typeface="+mn-lt"/>
                <a:ea typeface="+mn-ea"/>
                <a:cs typeface="+mn-cs"/>
              </a:rPr>
              <a:t> a veterinarian’s signature is needed for these documents to be complete. </a:t>
            </a:r>
            <a:r>
              <a:rPr lang="en-US" sz="1200" kern="1200" dirty="0">
                <a:solidFill>
                  <a:schemeClr val="tx1"/>
                </a:solidFill>
                <a:effectLst/>
                <a:latin typeface="+mn-lt"/>
                <a:ea typeface="+mn-ea"/>
                <a:cs typeface="+mn-cs"/>
              </a:rPr>
              <a:t> I will speak with each of you after the presentation to help coordinate these final steps and gather the documents to be submitted for certification.</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F3E7EF-6805-4F84-AE92-44C5ACC7C568}" type="slidenum">
              <a:rPr lang="en-US" smtClean="0"/>
              <a:t>14</a:t>
            </a:fld>
            <a:endParaRPr lang="en-US"/>
          </a:p>
        </p:txBody>
      </p:sp>
    </p:spTree>
    <p:extLst>
      <p:ext uri="{BB962C8B-B14F-4D97-AF65-F5344CB8AC3E}">
        <p14:creationId xmlns:p14="http://schemas.microsoft.com/office/powerpoint/2010/main" val="252211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VQA Best Management Practices Assessment begins on page 42 and continues to page 45.  This assessment is to measure adherence to the practices.  To be VQA certified, a producer must satisfactorily meet each of these.  Items on this checklist that receive a NO or NEEDS IMPROVEMENT should be addressed and re-evaluated prior to submitting for certification.  This is the assessment that requires the involvement of your veterinarian.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885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Besides printing clearly and it is important to complete the forms </a:t>
            </a:r>
            <a:r>
              <a:rPr lang="en-US" b="1" dirty="0"/>
              <a:t>fully.</a:t>
            </a:r>
          </a:p>
          <a:p>
            <a:endParaRPr lang="en-US" b="0" dirty="0"/>
          </a:p>
          <a:p>
            <a:r>
              <a:rPr lang="en-US" b="1" dirty="0"/>
              <a:t>Make note that we are asking for the total number of calves raised annually</a:t>
            </a:r>
            <a:r>
              <a:rPr lang="en-US" b="0" dirty="0"/>
              <a:t>.  This can be an estimate.  It is extremely helpful to determine how many milk-fed veal calves are coming from VQA certified farms.</a:t>
            </a:r>
          </a:p>
          <a:p>
            <a:endParaRPr lang="en-US" b="0" dirty="0"/>
          </a:p>
          <a:p>
            <a:r>
              <a:rPr lang="en-US" b="0" dirty="0"/>
              <a:t>We also want to assess if everyone raising milk-fed veal calves has transitioned to group pens.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189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Multiple people from one farm can and should </a:t>
            </a:r>
            <a:r>
              <a:rPr lang="en-US" dirty="0"/>
              <a:t>participate in the training here today and take the exam.  </a:t>
            </a:r>
            <a:r>
              <a:rPr lang="en-US" b="1" dirty="0"/>
              <a:t>However, one set of documentation is all that is needed per farm.</a:t>
            </a:r>
          </a:p>
          <a:p>
            <a:endParaRPr lang="en-US" b="1" dirty="0"/>
          </a:p>
          <a:p>
            <a:r>
              <a:rPr lang="en-US" b="0" dirty="0"/>
              <a:t>Additional names of those who attended the educational presentation can be listed on Page 46 of Appendix C.</a:t>
            </a:r>
          </a:p>
          <a:p>
            <a:endParaRPr lang="en-US" b="0" dirty="0"/>
          </a:p>
          <a:p>
            <a:r>
              <a:rPr lang="en-US" b="0" dirty="0"/>
              <a:t>I will make 2 copies of everything.  We will keep a copy and mail a copy to meet the VQA requirements.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856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move further, what questions do you have on what has been covered so far?</a:t>
            </a:r>
          </a:p>
          <a:p>
            <a:endParaRPr lang="en-US" dirty="0"/>
          </a:p>
          <a:p>
            <a:r>
              <a:rPr lang="en-US" dirty="0"/>
              <a:t>Up Next:  Chapter 2 Animal Health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064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Let’s move to Chapter 2, Animal Health</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Calf Health is a Team Effort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healthy calf is a priority at the farm. Veal calves have special animal health needs as young calves have not developed a strong defense system and are more prone to challenges associated with stress.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Veal farmers have an ethical obligation to provide each animal with appropriate quality care through each stage of life. This can best be achieved by establishing on-farm protocols and training that seek to maximize animal health while minimizing stress, disease and pain.  In conjunction with providing essential nutrition, access to water, and a clean, comfortable environment, timely and appropriate response to treating sickness or disease is important. By working directly with a veterinarian to establish a comprehensive herd-health program, veal farmers are able to provide quality animal care, prevent disease and determine the best option for addressing any animal health concern.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76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VQA program is funded by The Beef Checkoff.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beef and veal farmer, and every beef or veal importer, contributes to a fund called the national beef checkoff, which is used to support the Veal Quality Assurance Program. This program is administered by the North American Meat Institute, a contractor to the beef checkoff.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919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Establish a Veterinarian-Client-Patient Relationship (VCPR) (Appendix A) is a Best Management Practice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diagnose, treat and mange herd health, farmers must establish a veterinarian/client/patient relationship (VCPR) with a licensed veterinarian.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781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valid veterinarian-client-patient relationship is one in which: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A veterinarian has assumed the responsibility for making medical judgments regarding the health of (an) animal(s) and the need for medical treatment, </a:t>
            </a:r>
            <a:r>
              <a:rPr lang="en-US" sz="1200" b="1" kern="1200" dirty="0">
                <a:solidFill>
                  <a:schemeClr val="tx1"/>
                </a:solidFill>
                <a:effectLst/>
                <a:latin typeface="+mn-lt"/>
                <a:ea typeface="+mn-ea"/>
                <a:cs typeface="+mn-cs"/>
              </a:rPr>
              <a:t>and the client (the owner of the animal or animals or other caretaker) has agreed to follow the instructions of the veterinarian;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There is sufficient knowledge of the animal(s) by the veterinarian to initiate at least a general or preliminary diagnosis of the medical condition of the animal(s); and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The practicing veterinarian is readily available for follow-up in case of adverse reactions or failure of the therapy regimen.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Such a relationship can exist only when the veterinarian has recently seen and is personally acquainted with the keeping and care of the animal(s) by virtue of examination of the animal(s), and/or by medically appropriate and timely visits to the premises where the animal(s) are kept.</a:t>
            </a:r>
          </a:p>
          <a:p>
            <a:pPr lvl="0"/>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485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a </a:t>
            </a:r>
            <a:r>
              <a:rPr lang="en-US" sz="1200" b="1" kern="1200" dirty="0">
                <a:solidFill>
                  <a:schemeClr val="tx1"/>
                </a:solidFill>
                <a:effectLst/>
                <a:latin typeface="+mn-lt"/>
                <a:ea typeface="+mn-ea"/>
                <a:cs typeface="+mn-cs"/>
              </a:rPr>
              <a:t>Best Management Practice </a:t>
            </a:r>
            <a:r>
              <a:rPr lang="en-US" sz="1200" kern="1200" dirty="0">
                <a:solidFill>
                  <a:schemeClr val="tx1"/>
                </a:solidFill>
                <a:effectLst/>
                <a:latin typeface="+mn-lt"/>
                <a:ea typeface="+mn-ea"/>
                <a:cs typeface="+mn-cs"/>
              </a:rPr>
              <a:t>to provide training to all farm employees that work with the care and feeding of the calves. Specifically, appropriate personnel should receive  proper training and contact information for the veterinarian. A training manual for this should be developed, training by employees should be documented in this manual and it should be kept on site.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a:t>
            </a:r>
            <a:r>
              <a:rPr lang="en-US" sz="1200" b="1" kern="1200" dirty="0">
                <a:solidFill>
                  <a:schemeClr val="tx1"/>
                </a:solidFill>
                <a:effectLst/>
                <a:latin typeface="+mn-lt"/>
                <a:ea typeface="+mn-ea"/>
                <a:cs typeface="+mn-cs"/>
              </a:rPr>
              <a:t>a number of times throughout the manual when training is recommended </a:t>
            </a:r>
            <a:r>
              <a:rPr lang="en-US" sz="1200" kern="1200" dirty="0">
                <a:solidFill>
                  <a:schemeClr val="tx1"/>
                </a:solidFill>
                <a:effectLst/>
                <a:latin typeface="+mn-lt"/>
                <a:ea typeface="+mn-ea"/>
                <a:cs typeface="+mn-cs"/>
              </a:rPr>
              <a:t>for employees.  You may use this manual as a resource in addition to information provided by your feed company, veterinarian or farm manager to create and provide training to employees.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901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next </a:t>
            </a:r>
            <a:r>
              <a:rPr lang="en-US" sz="1200" b="1" kern="1200" dirty="0">
                <a:solidFill>
                  <a:schemeClr val="tx1"/>
                </a:solidFill>
                <a:effectLst/>
                <a:latin typeface="+mn-lt"/>
                <a:ea typeface="+mn-ea"/>
                <a:cs typeface="+mn-cs"/>
              </a:rPr>
              <a:t>Best Management Practice </a:t>
            </a:r>
            <a:r>
              <a:rPr lang="en-US" sz="1200" kern="1200" dirty="0">
                <a:solidFill>
                  <a:schemeClr val="tx1"/>
                </a:solidFill>
                <a:effectLst/>
                <a:latin typeface="+mn-lt"/>
                <a:ea typeface="+mn-ea"/>
                <a:cs typeface="+mn-cs"/>
              </a:rPr>
              <a:t>relates to Animal Health Care Products.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All medications and other AHCPs used are labeled to meet the requirements of the Food and Drug Administration.</a:t>
            </a:r>
          </a:p>
          <a:p>
            <a:pPr lvl="0"/>
            <a:r>
              <a:rPr lang="en-US" sz="1200" kern="1200" dirty="0">
                <a:solidFill>
                  <a:schemeClr val="tx1"/>
                </a:solidFill>
                <a:effectLst/>
                <a:latin typeface="+mn-lt"/>
                <a:ea typeface="+mn-ea"/>
                <a:cs typeface="+mn-cs"/>
              </a:rPr>
              <a:t>Treatment protocols should be in a notebook and kept on site.</a:t>
            </a:r>
          </a:p>
          <a:p>
            <a:pPr lvl="0"/>
            <a:r>
              <a:rPr lang="en-US" sz="1200" kern="1200" dirty="0">
                <a:solidFill>
                  <a:schemeClr val="tx1"/>
                </a:solidFill>
                <a:effectLst/>
                <a:latin typeface="+mn-lt"/>
                <a:ea typeface="+mn-ea"/>
                <a:cs typeface="+mn-cs"/>
              </a:rPr>
              <a:t>Everyone having access to the medications is familiar with the farm’s record keeping system, follows the information on the medication label and knows the importance and methods of keeping accurate records. This should be documented in the training manual.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824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Calibri" panose="020F0502020204030204" pitchFamily="34" charset="0"/>
              </a:rPr>
              <a:t>The FDA requires that medications used at the farm must have the following information contained on the label of each bottle or container.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Calibri" panose="020F0502020204030204" pitchFamily="34" charset="0"/>
              </a:rPr>
              <a:t>Name and address of the veterinarian or other source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Calibri" panose="020F0502020204030204" pitchFamily="34" charset="0"/>
              </a:rPr>
              <a:t>Active ingredients in the product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Calibri" panose="020F0502020204030204" pitchFamily="34" charset="0"/>
              </a:rPr>
              <a:t>Species for which the drug is approved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Calibri" panose="020F0502020204030204" pitchFamily="34" charset="0"/>
              </a:rPr>
              <a:t>Diseases or conditions for which the drug is approved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Calibri" panose="020F0502020204030204" pitchFamily="34" charset="0"/>
              </a:rPr>
              <a:t>Directions for use including dosage, frequency, route of administration and how long the treatment should be administered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Calibri" panose="020F0502020204030204" pitchFamily="34" charset="0"/>
              </a:rPr>
              <a:t>The specified withdrawal time and expiration date for the product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Calibri" panose="020F0502020204030204" pitchFamily="34" charset="0"/>
              </a:rPr>
              <a:t>Any cautions by the veterinarian, such as not using the medication with other specified medications or compounds (including warnings about possible adverse reactions)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532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Administering Animal Health Care Products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several methods by which medications can be administered. </a:t>
            </a:r>
            <a:r>
              <a:rPr lang="en-US" sz="1200" b="1" kern="1200" dirty="0">
                <a:solidFill>
                  <a:schemeClr val="tx1"/>
                </a:solidFill>
                <a:effectLst/>
                <a:latin typeface="+mn-lt"/>
                <a:ea typeface="+mn-ea"/>
                <a:cs typeface="+mn-cs"/>
              </a:rPr>
              <a:t>(Appendix D)</a:t>
            </a:r>
            <a:r>
              <a:rPr lang="en-US" sz="1200" kern="1200" dirty="0">
                <a:solidFill>
                  <a:schemeClr val="tx1"/>
                </a:solidFill>
                <a:effectLst/>
                <a:latin typeface="+mn-lt"/>
                <a:ea typeface="+mn-ea"/>
                <a:cs typeface="+mn-cs"/>
              </a:rPr>
              <a:t> Subcutaneous (SQ) administration is the preferred method if the AHCP is labeled for Intramuscular (IM) or SQ administration.  Injections should be limited to 5 cc per IM injection site.  No more than 10 cc of the AHCP should be deposited in one site if SQ administration is used.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375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Administering Animal Health Care Products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several methods by which medications can be administered. </a:t>
            </a:r>
            <a:r>
              <a:rPr lang="en-US" sz="1200" b="1" kern="1200" dirty="0">
                <a:solidFill>
                  <a:schemeClr val="tx1"/>
                </a:solidFill>
                <a:effectLst/>
                <a:latin typeface="+mn-lt"/>
                <a:ea typeface="+mn-ea"/>
                <a:cs typeface="+mn-cs"/>
              </a:rPr>
              <a:t>(Appendix D)</a:t>
            </a:r>
            <a:r>
              <a:rPr lang="en-US" sz="1200" kern="1200" dirty="0">
                <a:solidFill>
                  <a:schemeClr val="tx1"/>
                </a:solidFill>
                <a:effectLst/>
                <a:latin typeface="+mn-lt"/>
                <a:ea typeface="+mn-ea"/>
                <a:cs typeface="+mn-cs"/>
              </a:rPr>
              <a:t> Subcutaneous (SQ) administration is the preferred method if the AHCP is labeled for Intramuscular (IM) or SQ administration.  Injections should be limited to 5 cc per IM injection site.  No more than 10 cc of the AHCP should be deposited in one site if SQ administration is used.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098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review these definitions of prescriptions, Extra Label and Veterinary Feed Directive Medications.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Prescription Drugs:</a:t>
            </a:r>
            <a:r>
              <a:rPr lang="en-US" sz="1200" kern="1200" dirty="0">
                <a:solidFill>
                  <a:schemeClr val="tx1"/>
                </a:solidFill>
                <a:effectLst/>
                <a:latin typeface="+mn-lt"/>
                <a:ea typeface="+mn-ea"/>
                <a:cs typeface="+mn-cs"/>
              </a:rPr>
              <a:t>  Drugs that are labeled with the statement “Federal law restricts this drug to use by or on the order of a licensed veterinarian” must be prescribed and used within the context of a valid VCPR. This includes injectable and water-soluble antimicrobials.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Extra Label:</a:t>
            </a:r>
            <a:r>
              <a:rPr lang="en-US" sz="1200" kern="1200" dirty="0">
                <a:solidFill>
                  <a:schemeClr val="tx1"/>
                </a:solidFill>
                <a:effectLst/>
                <a:latin typeface="+mn-lt"/>
                <a:ea typeface="+mn-ea"/>
                <a:cs typeface="+mn-cs"/>
              </a:rPr>
              <a:t>  As its name implies, “Extra Label” means a veterinarian has advised using a medication in a way not specified on the label or package insert.  The extra-label use of AHCPs is allowed under the Animal Medicinal Drug Use Clarification Act of 1994.  Under AMDUCA, the FDA recognized the professional judgment of veterinarians, but in order to be prescribed in an extra label manner, a valid VCPR must exist.  When veterinarians authorize giving a higher dose of drug than is listed on the label or package insert, using a drug to treat a disease not listed on the label or package insert, or treating another type of animal (e.g., veal calf as opposed to a heifer calf replacement), they are prescribing drugs in an “extra-label” manner.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Only a veterinarian may use or advise using a drug in an “extra-label” manner, and then only with strict limitations.  It is illegal for a veal farmer, as a layman to use medications in a manner not specified or allowed on the label, unless instructed by a veterinarian with whom the farmer has a valid VCPR.  Failure to comply with this policy could result in prosecution under the federal Food, Drug and Cosmetic Act.  Note that label information can be obtained for most AHCPs electronically.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Veterinary Feed Directive (VFD) Medications</a:t>
            </a:r>
            <a:r>
              <a:rPr lang="en-US" sz="1200" kern="1200" dirty="0">
                <a:solidFill>
                  <a:schemeClr val="tx1"/>
                </a:solidFill>
                <a:effectLst/>
                <a:latin typeface="+mn-lt"/>
                <a:ea typeface="+mn-ea"/>
                <a:cs typeface="+mn-cs"/>
              </a:rPr>
              <a:t> – A VFD drug is intended for use in animal feeds, and such use of the VFD drug is permitted only under the professional supervision of a licensed veterinarian. </a:t>
            </a:r>
            <a:r>
              <a:rPr lang="en-US" sz="1200" b="1" kern="1200" dirty="0">
                <a:solidFill>
                  <a:schemeClr val="tx1"/>
                </a:solidFill>
                <a:effectLst/>
                <a:latin typeface="+mn-lt"/>
                <a:ea typeface="+mn-ea"/>
                <a:cs typeface="+mn-cs"/>
              </a:rPr>
              <a:t>Fluid milk and milk replacer is considered a feed, thus requires a VFD from your veterinarian. A VFD drug may not be used in an extra-label manner. A written VFD from your veterinarian is only good for a 6-month duration.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542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FDA Oversight: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All animal medicines are required to meet stringent FDA standards, including significant human and food safety benchmarks, prior to approval. Compared to other livestock species, a limited number of AHCPs are approved for use in veal calves.  Work with your veterinarian to determine which drugs are allowed for use in veal calves.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Dairy farmers should note that when anticipating selling male bull calves to a veal farm or if selling calves to be harvested as bob veal, many medications approved for use in dairy calves are prohibited for use in veal calves and will quickly cause violative residues when administered to veal calves. Avoid any products with the statement “not for use in calves to be processed for veal”.</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Hormone implants are strictly prohibited for use in veal calves.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Producers should work with the veterinarian with whom they have a valid VCPR for drug residue information first. The veterinarian is the ideal resource to discuss FARAD-specific information regarding withdrawal times, especially for extra-label drug use.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730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 Best Management Practice to have a withdrawal table, provided by the veterinarian, clearly displayed and used along with the labeled information on the product container to determine withdrawal times.  Monitor withdrawal times and dates carefully and document them in records.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679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more than ever, consumers seek information about how their food is produced. Their interest in food goes beyond taste, nutrition, convenience and price. They desire to know how and where their food was produced, and who was involved. Most importantly, they want to know if the process and the people engaged can be trusted, and if the food reflects their values.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Center for Food Integrity consumer research indicates 65 percent of consumers want to know more about farming and how their food is produced.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goal of the Veal Quality Assurance (VQA) program is to inspire consumer trust and confidence in milk-fed veal and to demonstrate the industry’s ongoing commitment to producing safe, nutritious, humanely-raised veal for their customers.  Simply put, consumers, food service and retail managers, and policy makers deserve to know that they can count on the veal industry to do what’s right and for the right reasons.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5F3E7EF-6805-4F84-AE92-44C5ACC7C568}" type="slidenum">
              <a:rPr lang="en-US" smtClean="0"/>
              <a:t>3</a:t>
            </a:fld>
            <a:endParaRPr lang="en-US"/>
          </a:p>
        </p:txBody>
      </p:sp>
    </p:spTree>
    <p:extLst>
      <p:ext uri="{BB962C8B-B14F-4D97-AF65-F5344CB8AC3E}">
        <p14:creationId xmlns:p14="http://schemas.microsoft.com/office/powerpoint/2010/main" val="678701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animals are identified by ear tags.  The identity of animals is necessary for properly recording the treatment of individual animals in a record system.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035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Record Systems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Keeping proper and timely records is vital to any animal health program and achieves several goals:</a:t>
            </a:r>
          </a:p>
          <a:p>
            <a:pPr lvl="0"/>
            <a:r>
              <a:rPr lang="en-US" sz="1200" kern="1200" dirty="0">
                <a:solidFill>
                  <a:schemeClr val="tx1"/>
                </a:solidFill>
                <a:effectLst/>
                <a:latin typeface="+mn-lt"/>
                <a:ea typeface="+mn-ea"/>
                <a:cs typeface="+mn-cs"/>
              </a:rPr>
              <a:t>Assures documentation of proper use of all medication, vaccinations and animal health products at the farm</a:t>
            </a:r>
          </a:p>
          <a:p>
            <a:pPr lvl="0"/>
            <a:r>
              <a:rPr lang="en-US" sz="1200" kern="1200" dirty="0">
                <a:solidFill>
                  <a:schemeClr val="tx1"/>
                </a:solidFill>
                <a:effectLst/>
                <a:latin typeface="+mn-lt"/>
                <a:ea typeface="+mn-ea"/>
                <a:cs typeface="+mn-cs"/>
              </a:rPr>
              <a:t>Indicates when it is necessary to reorder commonly used products</a:t>
            </a:r>
          </a:p>
          <a:p>
            <a:pPr lvl="0"/>
            <a:r>
              <a:rPr lang="en-US" sz="1200" kern="1200" dirty="0">
                <a:solidFill>
                  <a:schemeClr val="tx1"/>
                </a:solidFill>
                <a:effectLst/>
                <a:latin typeface="+mn-lt"/>
                <a:ea typeface="+mn-ea"/>
                <a:cs typeface="+mn-cs"/>
              </a:rPr>
              <a:t>Helps determine whether products have been misused or taken from the farm</a:t>
            </a:r>
          </a:p>
          <a:p>
            <a:pPr lvl="0"/>
            <a:r>
              <a:rPr lang="en-US" sz="1200" kern="1200" dirty="0">
                <a:solidFill>
                  <a:schemeClr val="tx1"/>
                </a:solidFill>
                <a:effectLst/>
                <a:latin typeface="+mn-lt"/>
                <a:ea typeface="+mn-ea"/>
                <a:cs typeface="+mn-cs"/>
              </a:rPr>
              <a:t>Identifies effective treatments for future herds by establishing records of what treatments were effective for specific concerns</a:t>
            </a:r>
          </a:p>
          <a:p>
            <a:pPr lvl="0"/>
            <a:r>
              <a:rPr lang="en-US" sz="1200" kern="1200" dirty="0">
                <a:solidFill>
                  <a:schemeClr val="tx1"/>
                </a:solidFill>
                <a:effectLst/>
                <a:latin typeface="+mn-lt"/>
                <a:ea typeface="+mn-ea"/>
                <a:cs typeface="+mn-cs"/>
              </a:rPr>
              <a:t>Documentation of the herd health records, which is required by FDA for two years after marketing a group of calves. Keeping accurate records is required by law. </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Record Keeping Forms – </a:t>
            </a:r>
            <a:r>
              <a:rPr lang="en-US" sz="1200" b="0" i="1" kern="1200" dirty="0">
                <a:solidFill>
                  <a:schemeClr val="tx1"/>
                </a:solidFill>
                <a:effectLst/>
                <a:latin typeface="+mn-lt"/>
                <a:ea typeface="+mn-ea"/>
                <a:cs typeface="+mn-cs"/>
              </a:rPr>
              <a:t>page numbers for these forms in the manual are highlighted by the circle.  These forms are provided as a resource.</a:t>
            </a:r>
          </a:p>
          <a:p>
            <a:r>
              <a:rPr lang="en-US" sz="1200" i="1" kern="1200" dirty="0">
                <a:solidFill>
                  <a:schemeClr val="tx1"/>
                </a:solidFill>
                <a:effectLst/>
                <a:latin typeface="+mn-lt"/>
                <a:ea typeface="+mn-ea"/>
                <a:cs typeface="+mn-cs"/>
              </a:rPr>
              <a:t>Animal Health Product Inventory (Form 1):</a:t>
            </a:r>
            <a:r>
              <a:rPr lang="en-US" sz="1200" kern="1200" dirty="0">
                <a:solidFill>
                  <a:schemeClr val="tx1"/>
                </a:solidFill>
                <a:effectLst/>
                <a:latin typeface="+mn-lt"/>
                <a:ea typeface="+mn-ea"/>
                <a:cs typeface="+mn-cs"/>
              </a:rPr>
              <a:t> This form is designed to help you keep track of all product purchases, including date purchased, the amount received, lot numbers, and the company from which these products were purchased.  Receipts, packing slips, and other information about each shipment of AHCPs are retained for at least two-years after calves are marketed.</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Individual Animal and Group Treatment Record (Form 2):</a:t>
            </a:r>
            <a:r>
              <a:rPr lang="en-US" sz="1200" kern="1200" dirty="0">
                <a:solidFill>
                  <a:schemeClr val="tx1"/>
                </a:solidFill>
                <a:effectLst/>
                <a:latin typeface="+mn-lt"/>
                <a:ea typeface="+mn-ea"/>
                <a:cs typeface="+mn-cs"/>
              </a:rPr>
              <a:t> This form helps you keep records of the medication or AHCP given to each calf.  These records are saved in a file for at least two years after each group of calves has been marketed.</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Daily Animal or Group Treatment Record (Form 3):</a:t>
            </a:r>
            <a:r>
              <a:rPr lang="en-US" sz="1200" kern="1200" dirty="0">
                <a:solidFill>
                  <a:schemeClr val="tx1"/>
                </a:solidFill>
                <a:effectLst/>
                <a:latin typeface="+mn-lt"/>
                <a:ea typeface="+mn-ea"/>
                <a:cs typeface="+mn-cs"/>
              </a:rPr>
              <a:t> This is a convenient barn record that can be carried each time you check/treat calves.  These records can be transferred to a more permanent file such as Form Number 2 discussed above.</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Individual Calf Treatment Record (Form 4):</a:t>
            </a:r>
            <a:r>
              <a:rPr lang="en-US" sz="1200" kern="1200" dirty="0">
                <a:solidFill>
                  <a:schemeClr val="tx1"/>
                </a:solidFill>
                <a:effectLst/>
                <a:latin typeface="+mn-lt"/>
                <a:ea typeface="+mn-ea"/>
                <a:cs typeface="+mn-cs"/>
              </a:rPr>
              <a:t> Sometimes it is more convenient to have an individual calf treatment record for each calf in the room, perhaps fastened to the stall or pen in a plastic cover.  This information can be transferred to a more permanent record such as Form Number 2 above.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465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Medications and other animal health care products (AHCPs) should be obtained from a reputable supplier, properly stored and disposed of according to label directions.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also essential to follow label instructions for storing and administering AHCP.  For example, a label may state that the entire bottle should be used within a certain time period and then be discarded. Those instructions are important for maintaining the safety and effectiveness of the product.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579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more guidance in the manual regarding </a:t>
            </a:r>
            <a:r>
              <a:rPr lang="en-US" b="1" dirty="0"/>
              <a:t>AHCP storage: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Store AHCPs according to label instructions; most medications from which some product has been used should be stored in a refrigerator at constant temperature of 35-45°F. </a:t>
            </a:r>
            <a:r>
              <a:rPr lang="en-US" sz="1200" b="1" kern="1200" dirty="0">
                <a:solidFill>
                  <a:schemeClr val="tx1"/>
                </a:solidFill>
                <a:effectLst/>
                <a:latin typeface="+mn-lt"/>
                <a:ea typeface="+mn-ea"/>
                <a:cs typeface="+mn-cs"/>
              </a:rPr>
              <a:t>Coolers are not an appropriate form of permanent storage.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Antiseptics, wound dressings, vitamin or mineral products, and other products that do not require refrigeration can be stored in cabinets.  Store in cool, dry conditions. Re-seal containers as much as possible between uses.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thermometer is kept in the refrigerator to determine if the temperature is accurate; discard any vaccines, medications or other AHCPs that become frozen.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Sanitize the tops of bottles that have been opened, and from which some product has been withdrawn (e.g., with alcohol), before storing and just prior to reuse.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Store AHCPs in a refrigerator, special cabinet, separate room or other protected area that can be locked.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943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AHCP Storage and Disposal Recommended Guidelines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a new or sanitized needle for each animal injection to minimize disease transmission and contamination.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syringes, needles and other administration supplies in their individual wrappers until use, then thoroughly clean, sanitize, and store in airtight plastic containers, or discard.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Syringes to be used for modified live virus vaccines (MLV) should be thoroughly rinsed with sterile water or saline after disinfecting to remove any disinfectant residue; disposable needles and syringes are preferred.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Never leave needles or syringes in the AHCP container between uses.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not mix different AHCP in syringes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652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Disposal:</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 immediately place used needles and other sharps in a sharps disposal container to reduce the risk of needle sticks, cuts or punctures from loose sharps.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 use an FDA-cleared sharps disposal container, if possible. If an FDA-cleared container is not available, consult your veterinarian regarding appropriate disposal containers and methods including: where and how to get an FDA-cleared sharps disposal container, if they can dispose of your used needles and other sharps, or if they know of sharps disposal programs near you.</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 keep all sharps and sharps disposal containers out of reach of children and pets.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 ask the manufacturer of your drug products that are used with a needle or other sharps if they provide a sharps disposal container to clients at no charge.</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624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Disposal:</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DON’T throw loose needles and other sharps into the trash.</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DON’T flush needles and other sharps down the toilet.</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DON’T put needles and other sharps in your recycling bin -- they are not recyclable.</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DON’T try to remove, bend, break, or recap needles used by another person. This can lead to accidental needle sticks, which may cause serious infections.</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DON’T attempt to remove the needle without a needle clipper because the needle could fall, fly off, or get lost and injure someone.</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Return outdated drugs to the supplier.   Empty bottles of medicine – biological or pharmaceuticals – must be disposed in a landfill and cannot be recycled</a:t>
            </a:r>
            <a:r>
              <a:rPr lang="en-US" sz="1200" kern="1200" dirty="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980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Best Management Practice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few pens in a designated area of the barn should be used to place sick or injured calves; ideally, these calves should be placed in an isolation area separate from the main calf housing room(s).</a:t>
            </a:r>
          </a:p>
          <a:p>
            <a:pPr lvl="0"/>
            <a:r>
              <a:rPr lang="en-US" sz="1200" kern="1200" dirty="0">
                <a:solidFill>
                  <a:schemeClr val="tx1"/>
                </a:solidFill>
                <a:effectLst/>
                <a:latin typeface="+mn-lt"/>
                <a:ea typeface="+mn-ea"/>
                <a:cs typeface="+mn-cs"/>
              </a:rPr>
              <a:t>All calves are checked carefully at least twice daily, and preferably three or more times each day.  Any necessary health-care action is taken immediately, either by contacting the veterinarian or by administering the treatment prescribed by the veterinarian for other calves in the same group with similar symptoms.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728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Best Management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veterinarian, or a diagnostic laboratory, conducts tests on feces, urine, blood, or other appropriate tissues from sick animals in order to identify: (A) the organisms or diseases that have caused the sickness, and (B) medications that are most effective in treating the sickness.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076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Best Management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Providing quality care is the priority of veal farmers, but occasionally, when calves cannot recover from illness or injury, euthanasia is the most humane option.  In consultation with their veterinarian, veal farmers should establish on-farm protocols for monitoring and determining when euthanasia is the best option for sick or injured calves.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115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VQA program is a collection of science-based best practices and standards developed by farmers, veterinarians and other industry experts to ensure that veal calves receive quality care through every stage of life and are raised using production standards that result in a safe, wholesome, high quality product that meets regulatory and customer expectations.  Specifically, VQA is designed to address all aspects of animal care and on-farm practices that will enhance veal calf well-being and veal quality.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VQA program – the presentation and the manual --  provide veal farmers and industry leaders with the educational resources to develop and follow a comprehensive herd health plan and calf care program dedicated to producing consistent and exceptional quality veal. It also helps identify potential problem areas and solutions to ensure that every veal farmer meets the obligations and responsibilities inherent in raising animals for food.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Items labeled as  Best Management Practices are the key elements which must be met to receive VQA certification.  The rest of the information and guidelines in the manual are resources to assist in meeting the requirements of VQA.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F3E7EF-6805-4F84-AE92-44C5ACC7C568}" type="slidenum">
              <a:rPr lang="en-US" smtClean="0"/>
              <a:t>4</a:t>
            </a:fld>
            <a:endParaRPr lang="en-US"/>
          </a:p>
        </p:txBody>
      </p:sp>
    </p:spTree>
    <p:extLst>
      <p:ext uri="{BB962C8B-B14F-4D97-AF65-F5344CB8AC3E}">
        <p14:creationId xmlns:p14="http://schemas.microsoft.com/office/powerpoint/2010/main" val="10341897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Euthanasia Guidelines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Veal farmers consult with their veterinarian to determine the options and guidelines for euthanizing such animals in accordance with practices outlined by the </a:t>
            </a:r>
            <a:r>
              <a:rPr lang="en-US" sz="1200" u="none" kern="1200" dirty="0">
                <a:solidFill>
                  <a:schemeClr val="tx1"/>
                </a:solidFill>
                <a:effectLst/>
                <a:latin typeface="+mn-lt"/>
                <a:ea typeface="+mn-ea"/>
                <a:cs typeface="+mn-cs"/>
              </a:rPr>
              <a:t>American Vet Medical Association (AVMA) </a:t>
            </a:r>
            <a:r>
              <a:rPr lang="en-US" sz="1200" kern="1200" dirty="0">
                <a:solidFill>
                  <a:schemeClr val="tx1"/>
                </a:solidFill>
                <a:effectLst/>
                <a:latin typeface="+mn-lt"/>
                <a:ea typeface="+mn-ea"/>
                <a:cs typeface="+mn-cs"/>
              </a:rPr>
              <a:t>and state law.  </a:t>
            </a:r>
          </a:p>
          <a:p>
            <a:pPr lvl="0"/>
            <a:r>
              <a:rPr lang="en-US" sz="1200" kern="1200" dirty="0">
                <a:solidFill>
                  <a:schemeClr val="tx1"/>
                </a:solidFill>
                <a:effectLst/>
                <a:latin typeface="+mn-lt"/>
                <a:ea typeface="+mn-ea"/>
                <a:cs typeface="+mn-cs"/>
              </a:rPr>
              <a:t>The veterinarian routinely conducts an extensive post-mortem evaluation (with pathogen identification) to determine the cause of sickness or death and to monitor the efficiency of treatments.</a:t>
            </a:r>
          </a:p>
          <a:p>
            <a:pPr lvl="0"/>
            <a:r>
              <a:rPr lang="en-US" sz="1200" kern="1200" dirty="0">
                <a:solidFill>
                  <a:schemeClr val="tx1"/>
                </a:solidFill>
                <a:effectLst/>
                <a:latin typeface="+mn-lt"/>
                <a:ea typeface="+mn-ea"/>
                <a:cs typeface="+mn-cs"/>
              </a:rPr>
              <a:t>Carcass disposal is conducted in accordance with state laws and guidelines. </a:t>
            </a:r>
          </a:p>
          <a:p>
            <a:pPr lvl="0"/>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150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Collaborating with your veterinarian and other specialists to create an immunization program plays an important role in keeping calves healthy. The VQA manual provides guidelines for immunizations.  You can find that background beginning on page 21.  The information provided in the manual does not replace the advice of a veterinarian and is intended to provide a better understanding of the benefits and shortcomings of vaccination programs.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The timing of vaccines is important.</a:t>
            </a:r>
            <a:r>
              <a:rPr lang="en-US" sz="1200" kern="1200" dirty="0">
                <a:solidFill>
                  <a:schemeClr val="tx1"/>
                </a:solidFill>
                <a:effectLst/>
                <a:latin typeface="+mn-lt"/>
                <a:ea typeface="+mn-ea"/>
                <a:cs typeface="+mn-cs"/>
              </a:rPr>
              <a:t> In most cases, calves respond best to viral vaccines if given a few days to one week after the calf arrives at the farm. Because of stress and other factors, animals do not respond as well to vaccines upon arrival at the farm. The viral vaccine is repeated two to three weeks later.</a:t>
            </a:r>
          </a:p>
          <a:p>
            <a:pPr lvl="0"/>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7872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me move ahead to Chapter 3, what questions do you have?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31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Veal calves should be provided adequate nutrition and water through every state of life to promote growth and development, disease abatement and thermoregulation. Although dairy products and by-products, particularly whey protein concentrate, still form the basis for most veal feeds, there are alternative nutrient sources that give satisfactory results when the ingredients are combined correctly and thoroughly tested through research and development. Veal farmers should work with reputable experts (animal nutritionist, veterinarians, feed company representative, etc.) to design a nutritional program for veal calves. As a reminder, higher milk intakes will result in looser feces but this is not always associated with increased diarrhea or other health problems.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615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Here are the Best Management Practices for Feed, Water and Nutrition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Work with a reputable nutrition expert to provide quality feed that meets the nutritional requirements of veal calves and contains the nutrition necessary to maintain health, growth and energy. </a:t>
            </a:r>
          </a:p>
          <a:p>
            <a:pPr lvl="0"/>
            <a:r>
              <a:rPr lang="en-US" sz="1200" kern="1200" dirty="0">
                <a:solidFill>
                  <a:schemeClr val="tx1"/>
                </a:solidFill>
                <a:effectLst/>
                <a:latin typeface="+mn-lt"/>
                <a:ea typeface="+mn-ea"/>
                <a:cs typeface="+mn-cs"/>
              </a:rPr>
              <a:t>Veal calves provided grain should be fed a high-quality starter that promotes rumen development.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2442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Here are the Best Management Practices for Feed, Water and Nutrition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Feed should have proper protein and fat levels for the age and size of the calf.  </a:t>
            </a:r>
          </a:p>
          <a:p>
            <a:pPr lvl="0"/>
            <a:r>
              <a:rPr lang="en-US" sz="1200" kern="1200" dirty="0">
                <a:solidFill>
                  <a:schemeClr val="tx1"/>
                </a:solidFill>
                <a:effectLst/>
                <a:latin typeface="+mn-lt"/>
                <a:ea typeface="+mn-ea"/>
                <a:cs typeface="+mn-cs"/>
              </a:rPr>
              <a:t>Feed mixing and distribution equipment should be designed to facilitate easy, thorough cleaning and sanitizing. </a:t>
            </a:r>
          </a:p>
          <a:p>
            <a:pPr lvl="0"/>
            <a:r>
              <a:rPr lang="en-US" sz="1200" kern="1200" dirty="0">
                <a:solidFill>
                  <a:schemeClr val="tx1"/>
                </a:solidFill>
                <a:effectLst/>
                <a:latin typeface="+mn-lt"/>
                <a:ea typeface="+mn-ea"/>
                <a:cs typeface="+mn-cs"/>
              </a:rPr>
              <a:t>Buckets, bottles and all equipment used for mixing or distributing feeds should be completely cleaned and sanitized daily between uses.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556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Here are the Best Management Practices for Feed, Water and Nutrition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Maximize water intake immediately upon arrival of the calves.</a:t>
            </a:r>
          </a:p>
          <a:p>
            <a:pPr lvl="0"/>
            <a:r>
              <a:rPr lang="en-US" sz="1200" kern="1200" dirty="0">
                <a:solidFill>
                  <a:schemeClr val="tx1"/>
                </a:solidFill>
                <a:effectLst/>
                <a:latin typeface="+mn-lt"/>
                <a:ea typeface="+mn-ea"/>
                <a:cs typeface="+mn-cs"/>
              </a:rPr>
              <a:t>All calves should have access to clean, fresh water to maintain proper hydration from the first day of life.</a:t>
            </a:r>
          </a:p>
          <a:p>
            <a:pPr lvl="0"/>
            <a:r>
              <a:rPr lang="en-US" sz="1200" kern="1200" dirty="0">
                <a:solidFill>
                  <a:schemeClr val="tx1"/>
                </a:solidFill>
                <a:effectLst/>
                <a:latin typeface="+mn-lt"/>
                <a:ea typeface="+mn-ea"/>
                <a:cs typeface="+mn-cs"/>
              </a:rPr>
              <a:t>Every barn should have access to an adequate and reliable hot water supply necessary for appropriate feed-mixing and equipment sanitation.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1334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Here are the Best Management Practices for Feed, Water and Nutrition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Animal caretakers are trained in calf care, nutritional requirements and feeding techniques, including the use of esophageal tube feeders and other feeding mechanisms.</a:t>
            </a:r>
          </a:p>
          <a:p>
            <a:pPr lvl="0"/>
            <a:r>
              <a:rPr lang="en-US" sz="1200" kern="1200" dirty="0">
                <a:solidFill>
                  <a:schemeClr val="tx1"/>
                </a:solidFill>
                <a:effectLst/>
                <a:latin typeface="+mn-lt"/>
                <a:ea typeface="+mn-ea"/>
                <a:cs typeface="+mn-cs"/>
              </a:rPr>
              <a:t>Maintain close communication with your feed representative and keep the representative informed about the progress and any health complications of the calves.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666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Additional feed and nutrition guidelines include: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Make sure your feed service representative and your veterinarian are familiar with each other and communicate about the health and nutrition of your calves. Follow your advisors’ recommendations for using electrolytes. Provide water between feedings to the calves.</a:t>
            </a:r>
          </a:p>
          <a:p>
            <a:pPr lvl="0"/>
            <a:r>
              <a:rPr lang="en-US" sz="1200" kern="1200" dirty="0">
                <a:solidFill>
                  <a:schemeClr val="tx1"/>
                </a:solidFill>
                <a:effectLst/>
                <a:latin typeface="+mn-lt"/>
                <a:ea typeface="+mn-ea"/>
                <a:cs typeface="+mn-cs"/>
              </a:rPr>
              <a:t>Carefully follow the feed manufacturer’s recommendations on water temperature for mixing the milk replacer with water.</a:t>
            </a:r>
          </a:p>
          <a:p>
            <a:pPr lvl="0"/>
            <a:r>
              <a:rPr lang="en-US" sz="1200" kern="1200" dirty="0">
                <a:solidFill>
                  <a:schemeClr val="tx1"/>
                </a:solidFill>
                <a:effectLst/>
                <a:latin typeface="+mn-lt"/>
                <a:ea typeface="+mn-ea"/>
                <a:cs typeface="+mn-cs"/>
              </a:rPr>
              <a:t>Provide sufficient space for group-fed calves that allows all animals to feed at the same time or sufficient quantities of feed are available for all animals during a 24-hour period.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8351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Additional feed and nutrition guidelines include: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the feed is changed, such as from a starter to a grower or finisher, the blending of the different types of feeds takes place over a 6- to 10 day period.</a:t>
            </a:r>
          </a:p>
          <a:p>
            <a:pPr lvl="0"/>
            <a:r>
              <a:rPr lang="en-US" sz="1200" kern="1200" dirty="0">
                <a:solidFill>
                  <a:schemeClr val="tx1"/>
                </a:solidFill>
                <a:effectLst/>
                <a:latin typeface="+mn-lt"/>
                <a:ea typeface="+mn-ea"/>
                <a:cs typeface="+mn-cs"/>
              </a:rPr>
              <a:t>Nutritional amendments such as iron, selenium or vitamins are provided orally, if needed, and are based upon blood analyses and examination/recommendations by your feed service representative in consultation with your veterinarian.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99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VQA program provides veal farmers and industry leaders with the educational resources to develop and follow a comprehensive herd health plan and calf care program dedicated to producing consistent and exceptional quality veal. It also helps identify potential problem areas and solutions to ensure that every veal farmer meets the obligations and responsibilities inherent in raising animals for food.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Veal Quality Assurance program does not tolerate abusive behavior of animals. Any questionable behavior should be reported immediately to farm management and local authorities.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2834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Additional feed and nutrition guidelines include: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FDA has prohibited the feeding of most ruminant-derived protein to cattle or other ruminants because bovine spongiform encephalopathy (BSE) may be spread by feeding such products. Meat and bone meals are prohibited, whereas milk and blood products can be fed. Check the ingredient list of products and contact the manufacturer if there is a question.</a:t>
            </a:r>
          </a:p>
          <a:p>
            <a:pPr lvl="0"/>
            <a:r>
              <a:rPr lang="en-US" sz="1200" kern="1200" dirty="0">
                <a:solidFill>
                  <a:schemeClr val="tx1"/>
                </a:solidFill>
                <a:effectLst/>
                <a:latin typeface="+mn-lt"/>
                <a:ea typeface="+mn-ea"/>
                <a:cs typeface="+mn-cs"/>
              </a:rPr>
              <a:t>Feeding and watering equipment must be in good repair, functional and free of sharp edges that may injure animals.</a:t>
            </a:r>
          </a:p>
          <a:p>
            <a:pPr lvl="0"/>
            <a:r>
              <a:rPr lang="en-US" sz="1200" kern="1200" dirty="0">
                <a:solidFill>
                  <a:schemeClr val="tx1"/>
                </a:solidFill>
                <a:effectLst/>
                <a:latin typeface="+mn-lt"/>
                <a:ea typeface="+mn-ea"/>
                <a:cs typeface="+mn-cs"/>
              </a:rPr>
              <a:t>Animal caretakers take care to use the appropriate weight of powder, and volume and temperature of water to ensure consistency when mixing milk replacers, and use clean feeders and sanitary practices.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3226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Additional feed and nutrition guidelines include: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During heat stress, increase the amount of liquid consumption. Milk may also be fed at a cooler temperature (depending on manufacturer’s recommendations) and water intake increased. </a:t>
            </a:r>
          </a:p>
          <a:p>
            <a:pPr lvl="0"/>
            <a:r>
              <a:rPr lang="en-US" sz="1200" kern="1200" dirty="0">
                <a:solidFill>
                  <a:schemeClr val="tx1"/>
                </a:solidFill>
                <a:effectLst/>
                <a:latin typeface="+mn-lt"/>
                <a:ea typeface="+mn-ea"/>
                <a:cs typeface="+mn-cs"/>
              </a:rPr>
              <a:t>Water is tested and monitored by your nutritionist, veterinarian, or feed service representative at least once each year.</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021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regarding nutrition, feed and water?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8720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milk-fed veal industry has seen significant changes in housing and facilities, most noticeably is the move to raise calves in group pens.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Group housed calves must be strategically grouped to ensure they are housed with calves that have a similar size, age, and drinking habits.  Calves must always have access to clean, fresh water.  Veal farmers should adopt a protocol for individual monitoring that ensures maximum health and comfort for each animal. Consult with your veterinarian to develop a robust herd-health program specifically designed for group-housed calves.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1398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Here are the Best Management Practices related to housing and facilitates: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Adequate space is provided for calves to easily stand, stretch, lie down, turn around, groom naturally, and have visual contact with other calves. </a:t>
            </a:r>
          </a:p>
          <a:p>
            <a:pPr lvl="0"/>
            <a:r>
              <a:rPr lang="en-US" sz="1200" kern="1200" dirty="0">
                <a:solidFill>
                  <a:schemeClr val="tx1"/>
                </a:solidFill>
                <a:effectLst/>
                <a:latin typeface="+mn-lt"/>
                <a:ea typeface="+mn-ea"/>
                <a:cs typeface="+mn-cs"/>
              </a:rPr>
              <a:t>Calves are in group pens of two or more calves, and no calf is individually penned after 10 weeks of age, unless it is for health purposes such as sickness, injury or disease. </a:t>
            </a:r>
          </a:p>
          <a:p>
            <a:pPr lvl="0"/>
            <a:r>
              <a:rPr lang="en-US" sz="1200" b="1" kern="1200" dirty="0">
                <a:solidFill>
                  <a:schemeClr val="tx1"/>
                </a:solidFill>
                <a:effectLst/>
                <a:latin typeface="+mn-lt"/>
                <a:ea typeface="+mn-ea"/>
                <a:cs typeface="+mn-cs"/>
              </a:rPr>
              <a:t>Calves should never be tethered.</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9080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Here are the Best Management Practices related to housing and </a:t>
            </a:r>
            <a:r>
              <a:rPr lang="en-US" sz="1200" b="1" kern="1200" dirty="0" err="1">
                <a:solidFill>
                  <a:schemeClr val="tx1"/>
                </a:solidFill>
                <a:effectLst/>
                <a:latin typeface="+mn-lt"/>
                <a:ea typeface="+mn-ea"/>
                <a:cs typeface="+mn-cs"/>
              </a:rPr>
              <a:t>facilitites</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Facilities are ventilated, and protocols are in place to minimize airborne particles as a means to reduce odors, dust and/or noxious gases. Properly ventilated barns maximize animal health and comfort and provide a safer work environment for employees and calf caretakers. </a:t>
            </a:r>
          </a:p>
          <a:p>
            <a:pPr lvl="0"/>
            <a:r>
              <a:rPr lang="en-US" sz="1200" kern="1200" dirty="0">
                <a:solidFill>
                  <a:schemeClr val="tx1"/>
                </a:solidFill>
                <a:effectLst/>
                <a:latin typeface="+mn-lt"/>
                <a:ea typeface="+mn-ea"/>
                <a:cs typeface="+mn-cs"/>
              </a:rPr>
              <a:t>All classes of calves are provided with reasonable protection from heat and cold.</a:t>
            </a:r>
          </a:p>
          <a:p>
            <a:pPr lvl="0"/>
            <a:r>
              <a:rPr lang="en-US" sz="1200" kern="1200" dirty="0">
                <a:solidFill>
                  <a:schemeClr val="tx1"/>
                </a:solidFill>
                <a:effectLst/>
                <a:latin typeface="+mn-lt"/>
                <a:ea typeface="+mn-ea"/>
                <a:cs typeface="+mn-cs"/>
              </a:rPr>
              <a:t>Facilities provide ample natural and/or overhead lighting.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3997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Here are the Best Management Practices related to housing and </a:t>
            </a:r>
            <a:r>
              <a:rPr lang="en-US" sz="1200" b="1" kern="1200" dirty="0" err="1">
                <a:solidFill>
                  <a:schemeClr val="tx1"/>
                </a:solidFill>
                <a:effectLst/>
                <a:latin typeface="+mn-lt"/>
                <a:ea typeface="+mn-ea"/>
                <a:cs typeface="+mn-cs"/>
              </a:rPr>
              <a:t>facilitites</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Pens are routinely cleaned, and the resting area provides cushion, warmth, dryness and traction at all times.</a:t>
            </a:r>
          </a:p>
          <a:p>
            <a:pPr lvl="0"/>
            <a:r>
              <a:rPr lang="en-US" sz="1200" kern="1200" dirty="0">
                <a:solidFill>
                  <a:schemeClr val="tx1"/>
                </a:solidFill>
                <a:effectLst/>
                <a:latin typeface="+mn-lt"/>
                <a:ea typeface="+mn-ea"/>
                <a:cs typeface="+mn-cs"/>
              </a:rPr>
              <a:t>All housing elements including flooring, fans, waterers, gates and fences are consistently monitored and in good repair. </a:t>
            </a:r>
          </a:p>
          <a:p>
            <a:pPr lvl="0"/>
            <a:r>
              <a:rPr lang="en-US" sz="1200" kern="1200" dirty="0">
                <a:solidFill>
                  <a:schemeClr val="tx1"/>
                </a:solidFill>
                <a:effectLst/>
                <a:latin typeface="+mn-lt"/>
                <a:ea typeface="+mn-ea"/>
                <a:cs typeface="+mn-cs"/>
              </a:rPr>
              <a:t>A plan is in place for managing and eliminating pests, especially those that carry disease or contamination.  </a:t>
            </a:r>
          </a:p>
          <a:p>
            <a:pPr lvl="0"/>
            <a:r>
              <a:rPr lang="en-US" sz="1200" kern="1200" dirty="0">
                <a:solidFill>
                  <a:schemeClr val="tx1"/>
                </a:solidFill>
                <a:effectLst/>
                <a:latin typeface="+mn-lt"/>
                <a:ea typeface="+mn-ea"/>
                <a:cs typeface="+mn-cs"/>
              </a:rPr>
              <a:t>A visitor protocol is established and employees are trained at following visitor procedures. Best practices include limiting the number of visitors at the barn or farm, limit the areas on the farm where visitors may go, and provide disposable plastic boots (and possibly coveralls) or footbaths to visitors who enter the calf housing areas.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9262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Calves should be provided a dry, sanitary place to rest.  There are many floor types on the market that will ensure these goals and other goals are met are met, including ensuring good hoof and joint health. Veal farmers should monitor and take action to reduce the risk of slips and falls. Under best practices, concrete flooring surfaces are acceptable when appropriately grooved or textured to reduce the risk of animals slipping, which can result in injuries, and should be designed to avoid injury. Skid-resistant surfaces must reduce injuries and retain their non-slip characteristic after cleaning, scraping or wear. High-traction, rubber flooring is desirable in pens.  Calves should be monitored for potential leg injuries and lameness, and if routine issues occur, corrective action addressing the issue should be taken.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2652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Area for sick or injured animals</a:t>
            </a:r>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Employ a sick pen that isolates the animal(s) from others until they have regained their health. Because sick or injured animals are more susceptible to discomfort than healthy animals, it is important that the pen be equipped to maximize animal comfort. It should provide adequate bedding, air movement and easy access to feed and water.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022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The information reviewed in this section should not be substituted for consultation with a veal/livestock housing (ventilation and heating) expert as well as meeting necessary local building code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Ventilation and Heating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healthy environment promotes healthy calves. Veal farmers should ensure that barns are properly ventilated to maximize animal health and comfort.  In addition, well-ventilated barns provide a safer work environment for employees and calf caretakers.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Consult with experts to determine the best system for the farm to create the best environment that provides optimum employee comforts and calf health.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Insulation, ventilation, and heating must all work together to achieve an optimum environment. Adjustments can usually be made for individual situations which are best determined by an expert in the field.</a:t>
            </a:r>
          </a:p>
          <a:p>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652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VQA program and resource materials are intended for educational purposes only. It is not a legal document. Veal farmers are individually responsible for determining and complying with all requirements of local, state and federal laws and regulations regarding all aspects of animal care and production practices.</a:t>
            </a:r>
            <a:endParaRPr lang="en-US" dirty="0"/>
          </a:p>
        </p:txBody>
      </p:sp>
      <p:sp>
        <p:nvSpPr>
          <p:cNvPr id="4" name="Slide Number Placeholder 3"/>
          <p:cNvSpPr>
            <a:spLocks noGrp="1"/>
          </p:cNvSpPr>
          <p:nvPr>
            <p:ph type="sldNum" sz="quarter" idx="10"/>
          </p:nvPr>
        </p:nvSpPr>
        <p:spPr/>
        <p:txBody>
          <a:bodyPr/>
          <a:lstStyle/>
          <a:p>
            <a:fld id="{75F3E7EF-6805-4F84-AE92-44C5ACC7C568}" type="slidenum">
              <a:rPr lang="en-US" smtClean="0"/>
              <a:t>6</a:t>
            </a:fld>
            <a:endParaRPr lang="en-US"/>
          </a:p>
        </p:txBody>
      </p:sp>
    </p:spTree>
    <p:extLst>
      <p:ext uri="{BB962C8B-B14F-4D97-AF65-F5344CB8AC3E}">
        <p14:creationId xmlns:p14="http://schemas.microsoft.com/office/powerpoint/2010/main" val="11721642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Monitor temperature and humidity in your calf barn daily. You or your veal housing experts should regularly evaluate conditions within your calf barn by using instruments specifically designed to measure environmental factors. It generally takes a minimum of 24 hours to see changes in air quality after a change in ventilation is made.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should be adequate supplemental heat to maintain desired temperatures and allow minimum ventilation rates to remove moisture and gases. The heater should be able to maintain the temperature when the minimum ventilation fan is running and the building is full of small animals. Optimum temperatures are: 65-70° F for starting calves and 60° F for market age calves. There should be little temperature fluctuation within the building when the weather is cool (less than 5°F for calves less than 200 lbs. and less than 10°F for larger calves).</a:t>
            </a:r>
          </a:p>
          <a:p>
            <a:pPr lvl="0"/>
            <a:r>
              <a:rPr lang="en-US" sz="1200" kern="1200" dirty="0">
                <a:solidFill>
                  <a:schemeClr val="tx1"/>
                </a:solidFill>
                <a:effectLst/>
                <a:latin typeface="+mn-lt"/>
                <a:ea typeface="+mn-ea"/>
                <a:cs typeface="+mn-cs"/>
              </a:rPr>
              <a:t>Maintain humidity levels required for healthy calves. The optimum relative humidity for veal calves is 50% to 65%. There is increased condensation and more transport of airborne bacteria at  humidity levels higher than 65%. At lower levels, there is increased dustiness and during cold weather, the building will require more heat. Dust levels should not exceed 2.5 milligrams per cubic meter of air. It should be noted that calves are a major source of humidity, releasing approximately 0.22 lbs. of moisture/100 lbs. body weight/hour into the air.</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Install thermometers in several places in the calf barn (at least one maximum/minimum thermometer and a portable thermometer) to allow you to track temperature changes and variations throughout the barn.</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8943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farm should have a plan for managing and eliminating pests, especially those that carry disease or contamination.  Best practices should focus on procedures to control flies, mosquitoes, lice, mites, ticks, grubs, fleas, rodents, skunks and pest birds (e.g., starlings, pigeons and sparrows). Specifically, exercise caution to avoid contaminating feedstuffs, as contaminants may pass into the human food chain via veal. A certified pesticide applicator or a pesticide service may be used. Read and follow label directions for all pesticide products. Cats and dogs kept at the farm must be vaccinated for rabies. In some regions, wildlife can also spread rabies so it is important to know if this is a concern in your region.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1200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solidFill>
                  <a:prstClr val="black"/>
                </a:solidFill>
                <a:latin typeface="Rockwell" panose="02060603020205020403" pitchFamily="18" charset="0"/>
              </a:rPr>
              <a:t>Barn Sanitation</a:t>
            </a:r>
          </a:p>
          <a:p>
            <a:pPr lvl="0"/>
            <a:r>
              <a:rPr lang="en-US" sz="1200" kern="1200" dirty="0">
                <a:solidFill>
                  <a:schemeClr val="tx1"/>
                </a:solidFill>
                <a:effectLst/>
                <a:latin typeface="+mn-lt"/>
                <a:ea typeface="+mn-ea"/>
                <a:cs typeface="+mn-cs"/>
              </a:rPr>
              <a:t>All parts of the barn, including the feed storage and mixing areas, and distribution hoses should be cleaned, sanitized, and dried to reduce the possibility of microbial growth.</a:t>
            </a:r>
          </a:p>
          <a:p>
            <a:pPr lvl="0"/>
            <a:r>
              <a:rPr lang="en-US" sz="1200" kern="1200" dirty="0">
                <a:solidFill>
                  <a:schemeClr val="tx1"/>
                </a:solidFill>
                <a:effectLst/>
                <a:latin typeface="+mn-lt"/>
                <a:ea typeface="+mn-ea"/>
                <a:cs typeface="+mn-cs"/>
              </a:rPr>
              <a:t>Allow sufficient time between groups of calves for proper cleaning, sanitizing and drying of the barn and pens. The time allotted also allows for repairs to pens and other parts of the facility.</a:t>
            </a:r>
          </a:p>
          <a:p>
            <a:pPr lvl="0"/>
            <a:r>
              <a:rPr lang="en-US" sz="1200" dirty="0">
                <a:effectLst/>
              </a:rPr>
              <a:t>Water spraying or dripping equipment is available to thoroughly soak the pens, stall floors and areas beneath the pens immediately after the calves leave the barn for market.</a:t>
            </a:r>
            <a:endParaRPr lang="en-US" dirty="0">
              <a:effectLst/>
            </a:endParaRPr>
          </a:p>
          <a:p>
            <a:pPr lvl="0"/>
            <a:r>
              <a:rPr lang="en-US" sz="1200" dirty="0">
                <a:effectLst/>
              </a:rPr>
              <a:t>High pressure or steam cleaning and/or scraping of all surface areas are thorough and include cleaning the bottoms of the stall floors when necessary.</a:t>
            </a:r>
            <a:endParaRPr lang="en-US" dirty="0">
              <a:effectLst/>
            </a:endParaRPr>
          </a:p>
          <a:p>
            <a:pPr lvl="0"/>
            <a:r>
              <a:rPr lang="en-US" sz="1200" dirty="0">
                <a:effectLst/>
              </a:rPr>
              <a:t>Thoroughly clean and sanitize the ceilings, side walls, ventilation tubes, loading/unloading docks and chutes, as well as all other areas in the calf housing area. Use the sanitizing solution according to label directions.</a:t>
            </a:r>
            <a:endParaRPr lang="en-US" dirty="0">
              <a:effectLst/>
            </a:endParaRPr>
          </a:p>
          <a:p>
            <a:pPr lvl="0"/>
            <a:r>
              <a:rPr lang="en-US" sz="1200" dirty="0">
                <a:effectLst/>
              </a:rPr>
              <a:t>Make any repairs or changes to the unloading docks or gates that will allow easier, safer and less stressful unloading and penning of calves.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8344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Visitors in your Facilities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Ensure that visitors do not introduce contamination or disease to the farm or barns.  Establish a visitor protocol and ensure that employees are trained at following visitor procedures. Best practices include limiting the number of visitors at the barn or farm, limit the areas on the farm where visitors may go, and provide disposable plastic boots (and possibly coveralls) or footbaths to visitors who enter the calf housing areas.  Footbaths are also recommended between calf rooms within the same barn, especially when different rooms house calves of different ages, or there is a disease outbreak in one of the rooms.  In addition, ensure that visitors are advised of safety concerns at all areas of barns and farms.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4131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questions can I answer regarding housing and facilities?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3000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Best Management Practices Checklist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Calves are to be moved to their destination by walking them or lifting them safely and efficiently (for short-distances with handler arms gently supporting the animal from under the neck and under the loin or around the rump.)</a:t>
            </a:r>
          </a:p>
          <a:p>
            <a:pPr lvl="0"/>
            <a:r>
              <a:rPr lang="en-US" sz="1200" kern="1200" dirty="0">
                <a:solidFill>
                  <a:schemeClr val="tx1"/>
                </a:solidFill>
                <a:effectLst/>
                <a:latin typeface="+mn-lt"/>
                <a:ea typeface="+mn-ea"/>
                <a:cs typeface="+mn-cs"/>
              </a:rPr>
              <a:t>Transportation plans are developed, documented and implemented to eliminate thermal distress, dehydration, interruptions in routine feeding, physical exertion, exposure to pathogens and stress from weather changes.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229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Best Management Practices Checklist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efficient number of helpers are scheduled to safely perform any task related to handling and transportation.</a:t>
            </a:r>
          </a:p>
          <a:p>
            <a:pPr lvl="0"/>
            <a:r>
              <a:rPr lang="en-US" sz="1200" kern="1200" dirty="0">
                <a:solidFill>
                  <a:schemeClr val="tx1"/>
                </a:solidFill>
                <a:effectLst/>
                <a:latin typeface="+mn-lt"/>
                <a:ea typeface="+mn-ea"/>
                <a:cs typeface="+mn-cs"/>
              </a:rPr>
              <a:t>Calves are always handled in a quiet, calm, consistent, non-threatening and gentle manner.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0792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Best Management Practices Checklist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movement of calves when sorting or moving them from any pen is completed with safety and efficiency in mind. Calves are never dragged, pulled, thrown or caught by the neck, ears, limbs, tail or other extremities. </a:t>
            </a:r>
          </a:p>
          <a:p>
            <a:pPr lvl="0"/>
            <a:r>
              <a:rPr lang="en-US" sz="1200" kern="1200" dirty="0">
                <a:solidFill>
                  <a:schemeClr val="tx1"/>
                </a:solidFill>
                <a:effectLst/>
                <a:latin typeface="+mn-lt"/>
                <a:ea typeface="+mn-ea"/>
                <a:cs typeface="+mn-cs"/>
              </a:rPr>
              <a:t>Caretakers are properly trained in safe and efficient animal handling. The consequence for startling, painful or rough handling of all animals is known and enforced.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5311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recommended livestock handling guidelines include:</a:t>
            </a:r>
          </a:p>
          <a:p>
            <a:pPr lvl="0"/>
            <a:r>
              <a:rPr lang="en-US" sz="1200" kern="1200" dirty="0">
                <a:solidFill>
                  <a:schemeClr val="tx1"/>
                </a:solidFill>
                <a:effectLst/>
                <a:latin typeface="+mn-lt"/>
                <a:ea typeface="+mn-ea"/>
                <a:cs typeface="+mn-cs"/>
              </a:rPr>
              <a:t>Producers should always ensure that the least amount of prodding is used to move the animal while ensuring the safety of all employees and other calves. All handlers should understand that cattle are observant creatures capable of learning from and remembering events in their environment.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use of flags, plastic paddles and a stick with ribbon attached to it are appropriate for stimulating animals to move, slow, stop or turn. However, no equipment should be used as a weapon. Any force used on animals must be applied quietly, calmly, and with sound logic that provides for a productive, safe outcome. Excessive or routine prodding can indicate underlying handling and animal avoidance problems that require management attention and correction. Conflict behavior in animals are direct indications of inefficient handling of subject animals.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447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Excessive or routine prodding can indicate underlying handling and animal avoidance problems that require management attention and correction. Conflict behavior in animals are direct indications of inefficient handling of subject animals.</a:t>
            </a:r>
          </a:p>
          <a:p>
            <a:pPr lvl="0"/>
            <a:r>
              <a:rPr lang="en-US" sz="1200" kern="1200" dirty="0">
                <a:solidFill>
                  <a:schemeClr val="tx1"/>
                </a:solidFill>
                <a:effectLst/>
                <a:latin typeface="+mn-lt"/>
                <a:ea typeface="+mn-ea"/>
                <a:cs typeface="+mn-cs"/>
              </a:rPr>
              <a:t>Handling problems could arise because: </a:t>
            </a:r>
          </a:p>
          <a:p>
            <a:pPr lvl="0"/>
            <a:r>
              <a:rPr lang="en-US" sz="1200" kern="1200" dirty="0">
                <a:solidFill>
                  <a:schemeClr val="tx1"/>
                </a:solidFill>
                <a:effectLst/>
                <a:latin typeface="+mn-lt"/>
                <a:ea typeface="+mn-ea"/>
                <a:cs typeface="+mn-cs"/>
              </a:rPr>
              <a:t>the caretakers may be inadequately trained in safe animal handling, </a:t>
            </a:r>
          </a:p>
          <a:p>
            <a:pPr lvl="0"/>
            <a:r>
              <a:rPr lang="en-US" sz="1200" kern="1200" dirty="0">
                <a:solidFill>
                  <a:schemeClr val="tx1"/>
                </a:solidFill>
                <a:effectLst/>
                <a:latin typeface="+mn-lt"/>
                <a:ea typeface="+mn-ea"/>
                <a:cs typeface="+mn-cs"/>
              </a:rPr>
              <a:t>the facility may be designed inefficiently, </a:t>
            </a:r>
          </a:p>
          <a:p>
            <a:pPr lvl="0"/>
            <a:r>
              <a:rPr lang="en-US" sz="1200" kern="1200" dirty="0">
                <a:solidFill>
                  <a:schemeClr val="tx1"/>
                </a:solidFill>
                <a:effectLst/>
                <a:latin typeface="+mn-lt"/>
                <a:ea typeface="+mn-ea"/>
                <a:cs typeface="+mn-cs"/>
              </a:rPr>
              <a:t>the animal may be injured, ill, or expressing unsafe avoidance or conflict behaviors. </a:t>
            </a:r>
          </a:p>
          <a:p>
            <a:pPr lvl="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414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success of all calves entering the veal market is highly dependent on early care at the dairy farm.  The same principles of calf care used for dairy heifers should be applied to the care of bull calves, regardless if they are entering the beef or veal market. The U.S. veal industry is comprised of two major markets, milk-fed veal and bob veal.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Approximately 85% of the veal produced in the U.S. is formula-fed veal.  These calves are marketed around six months old (approximately 450-500 pounds) and consume milk grain and some roughage, which makes them very different than their bob veal counterparts.  </a:t>
            </a:r>
            <a:r>
              <a:rPr lang="en-US" sz="1200" b="1" kern="1200" dirty="0">
                <a:solidFill>
                  <a:schemeClr val="tx1"/>
                </a:solidFill>
                <a:effectLst/>
                <a:latin typeface="+mn-lt"/>
                <a:ea typeface="+mn-ea"/>
                <a:cs typeface="+mn-cs"/>
              </a:rPr>
              <a:t>The VQA program provides best management practices for producing milk-fed veal.</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Less than 10% of the total volume of all veal produced in the U.S. is bob veal. Bob veal calves are usually sold directly from the dairy farm to a meat processor/packer or through a sale barn to a meat processor for harvesting. Calves typically weigh less than 150 pounds. Dairy farmers should be very careful not to use medications that can cause residues. </a:t>
            </a:r>
            <a:r>
              <a:rPr lang="en-US" sz="1200" b="1" kern="1200" dirty="0">
                <a:solidFill>
                  <a:schemeClr val="tx1"/>
                </a:solidFill>
                <a:effectLst/>
                <a:latin typeface="+mn-lt"/>
                <a:ea typeface="+mn-ea"/>
                <a:cs typeface="+mn-cs"/>
              </a:rPr>
              <a:t>Dairy farmers should refer to and follow the best management practices for new born calves and dairy beef outlined in the National Dairy FARM program.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0220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3.Cattle should be moved at a walk, particularly if the weather is extreme, for example, the temperature is excessively hot or cold, or humidity has caused slippery flooring. It is particularly important to control the calves’ speed within lanes, around corners, and along alleyways to prevent crowding and injury around handlers, corners, gates, and places where passages narrow. Use full-sided panels rather than gates to move calves. Turns at 45˚ degree angles encourage efficient and safe calf flow. 90˚ turns should be avoided where possible. Teaching calves to walk around corners and pass handlers without an increased rate of movement is an excellent, scientific process for ensuring that animals learn to face and walk toward all destinations.  </a:t>
            </a:r>
          </a:p>
          <a:p>
            <a:pPr lvl="0"/>
            <a:r>
              <a:rPr lang="en-US" sz="1200" kern="1200" dirty="0">
                <a:solidFill>
                  <a:schemeClr val="tx1"/>
                </a:solidFill>
                <a:effectLst/>
                <a:latin typeface="+mn-lt"/>
                <a:ea typeface="+mn-ea"/>
                <a:cs typeface="+mn-cs"/>
              </a:rPr>
              <a:t>4. Consider the flight zone and point of balance when you want to either start or stop a calf’s movement. </a:t>
            </a:r>
            <a:r>
              <a:rPr lang="en-US" sz="1200" b="1" kern="1200" dirty="0">
                <a:solidFill>
                  <a:schemeClr val="tx1"/>
                </a:solidFill>
                <a:effectLst/>
                <a:latin typeface="+mn-lt"/>
                <a:ea typeface="+mn-ea"/>
                <a:cs typeface="+mn-cs"/>
              </a:rPr>
              <a:t>(Appendix F)</a:t>
            </a:r>
            <a:endParaRPr lang="en-US" sz="120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4706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5. Non-skid flooring and/or sand or other non-slip materials should be used where calves travel.</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6. The process of being moved, especially if it involves an elevated-loading ramp, could be unfamiliar to calves. </a:t>
            </a:r>
          </a:p>
          <a:p>
            <a:pPr lvl="0"/>
            <a:r>
              <a:rPr lang="en-US" sz="1200" kern="1200" dirty="0">
                <a:solidFill>
                  <a:schemeClr val="tx1"/>
                </a:solidFill>
                <a:effectLst/>
                <a:latin typeface="+mn-lt"/>
                <a:ea typeface="+mn-ea"/>
                <a:cs typeface="+mn-cs"/>
              </a:rPr>
              <a:t>Four procedures should be taken: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train caretakers in safe and efficient transport loading and unloading practices,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efficiently located and designed loading areas,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minimize the number of directional changes an animal encounters,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train animals to face away from handlers and walk to all destinations.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4030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Transporting Calves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 Veal calves are temperature sensitive and require special care during transport. Weather forecast should be monitored to avoid transporting calves during inclement weather.  Before loading animals, ensure that a health and behavior assessment has been done on all calves ensuring that ill or otherwise compromised calves are not loaded or transported. Transportation should be developed and implemented to eliminate thermal distress, dehydration, interruptions in routine feeding, physical exertion, exposure to pathogens and weather changes.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keep calves healthy, take great care to minimize distress during transport.  Ensure that employees and third-party transportation services are fully trained and skilled at handling and transporting calves.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Loading areas should be accessible in all kinds of weather. Loading ramps should not exceed a 25-degree angle and should have non-slip flooring ensuring safe footing. Ramps should be equipped with wing gates and a self-aligning bumper to prevent animals from stepping up or down between the ramp and the transport or being stuck between the side of the chute and transport.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5715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Transporting Calves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keep calves healthy, take great care to minimize distress during transport.  Ensure that employees and third-party transportation services are fully trained and skilled at handling and transporting calves.  Transportation should be developed and implemented to eliminate thermal distress, dehydration, interruptions in routine feeding, physical exertion, exposure to pathogens and weather changes.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Veal calves are temperature sensitive and require special care during transport. Weather forecast should be monitored to avoid transporting calves during inclement weather.  Before loading animals, ensure that a health and behavior assessment has been done on all calves ensuring that ill or otherwise compromised calves are not loaded or transported.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4029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Transporting Calves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recommended guidelines include:</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Increase the well-being potential of the calf during transport by feeding a combination of electrolytes, dextrose, and water about 6 hours before calf transportation. Avoid feeding milk just prior to moving calves.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9686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Transporting Calves</a:t>
            </a:r>
          </a:p>
          <a:p>
            <a:r>
              <a:rPr lang="en-US" sz="1200" kern="1200" dirty="0">
                <a:solidFill>
                  <a:schemeClr val="tx1"/>
                </a:solidFill>
                <a:effectLst/>
                <a:latin typeface="+mn-lt"/>
                <a:ea typeface="+mn-ea"/>
                <a:cs typeface="+mn-cs"/>
              </a:rPr>
              <a:t>2) Use proper loading densities. Load and unload animals at a time of day that is best for moving calves (Table 1). During hot weather, try to transport calves at night or early morning when temperatures are lower. During extreme cold weather, try to transport during daylight or early evening when temperatures are higher. Animals grouped together for the first time should not be crowded. It is best to try to keep grouped penned calves together in the truck, where possible.  Sufficient handlers and appropriate equipment should be available for loading or unloading animals from transport</a:t>
            </a:r>
          </a:p>
          <a:p>
            <a:pPr lvl="0"/>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0146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Transporting Calves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Trucks and trailer transport vehicles can have a direct impact on measurable animal well-being. Even though transportation vehicles are not stationary, they require the same type of safety features as other facilities. These include: </a:t>
            </a:r>
            <a:endParaRPr lang="en-US" sz="11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Sides high enough to prevent animals from jumping over them,</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Non-slip flooring that provides secure footing (avoid abrasive floor and wall surfaces),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Ventilation adequate for the weather conditions,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Proper bedding (to protect animals from weather extremes),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Adequate vehicle and holding pen covering to protect animals from adverse weather,</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Trucks should have exhaust stacks that prevent the animals from being exposed to fumes.</a:t>
            </a:r>
          </a:p>
          <a:p>
            <a:pPr lvl="1"/>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4081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Transporting Calves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4) Producers should be familiar with the actual transport drivers or have reviewed their references to make sure animals will be cared for properly during transit. Also, managers should check the truck prior to loading to assure proper safety of the calves and that provisions have been made for unexpected, inclement weather.</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5)Producers should develop and follow a documented disease prevention protocol for the farm. This includes providing plastic boots and footbaths for visitor bio-security, spraying and disinfecting vehicles before entering the farm, and working with a veterinarian to develop a bio-security, vaccination and quarantine protocol before transported animals enter the farm.</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6) Producers should specify the documented loading and unloading times with the transport driver and coordinate those times with the processing facilities plant. The driver should know the real-time contact information and GPS directions to/from your farm and to the processing facility, if any problem or delay should occur. </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4383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Up next, we have our final chapter.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4141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Best Management Practices Checklist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not already noted in previous chapters, the additional Best Management Practices listed above are to further ensure the health and well-being of the animals, the work environment, expectations and responsibilities of employees, and the stewardship of natural resources.</a:t>
            </a:r>
          </a:p>
          <a:p>
            <a:endParaRPr lang="en-US" dirty="0"/>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Maintain a signed and valid Veterinarian-Client-Patient-Relationship agreement</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Working with your veterinarian and other consultants, develop and follow a Herd Health Plan that supports health and development of calves through each stage of development</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Foster open and ethical communication with your sources of bull calves, your veterinarian, nutritionist or feed representative, hauler and packer</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Participate, provide and document ongoing education to animal care providers to ensure understanding of essential animal stewardship principles and practices of milk-fed veal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488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dirty="0">
                <a:solidFill>
                  <a:schemeClr val="tx1"/>
                </a:solidFill>
                <a:effectLst/>
                <a:latin typeface="+mn-lt"/>
                <a:ea typeface="+mn-ea"/>
                <a:cs typeface="+mn-cs"/>
              </a:rPr>
              <a:t>The VQA Certification Manual outlines Ethical Standards and Code of Conduct for the U.S. Veal Industry (page 6)  which was adopted by the American Veal Association (AVA) in 2010.  While all aspects of the Guiding Principles are important, the first two are most significant for the Veal Quality Assurance program.</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Food Safety:  Producing safe and nutritious food is our first responsibility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Veal farmers are expected to:</a:t>
            </a:r>
          </a:p>
          <a:p>
            <a:pPr lvl="0"/>
            <a:r>
              <a:rPr lang="en-US" sz="1200" kern="1200" dirty="0">
                <a:solidFill>
                  <a:schemeClr val="tx1"/>
                </a:solidFill>
                <a:effectLst/>
                <a:latin typeface="+mn-lt"/>
                <a:ea typeface="+mn-ea"/>
                <a:cs typeface="+mn-cs"/>
              </a:rPr>
              <a:t>Adopt on-farm and management practices consistent with producing safe food</a:t>
            </a:r>
          </a:p>
          <a:p>
            <a:pPr lvl="0"/>
            <a:r>
              <a:rPr lang="en-US" sz="1200" kern="1200" dirty="0">
                <a:solidFill>
                  <a:schemeClr val="tx1"/>
                </a:solidFill>
                <a:effectLst/>
                <a:latin typeface="+mn-lt"/>
                <a:ea typeface="+mn-ea"/>
                <a:cs typeface="+mn-cs"/>
              </a:rPr>
              <a:t>Adopt animal care practices consistent with producing safe food</a:t>
            </a:r>
          </a:p>
          <a:p>
            <a:pPr lvl="0"/>
            <a:r>
              <a:rPr lang="en-US" sz="1200" kern="1200" dirty="0">
                <a:solidFill>
                  <a:schemeClr val="tx1"/>
                </a:solidFill>
                <a:effectLst/>
                <a:latin typeface="+mn-lt"/>
                <a:ea typeface="+mn-ea"/>
                <a:cs typeface="+mn-cs"/>
              </a:rPr>
              <a:t>Use animal health products judiciously </a:t>
            </a:r>
          </a:p>
          <a:p>
            <a:pPr lvl="0"/>
            <a:r>
              <a:rPr lang="en-US" sz="1200" kern="1200" dirty="0">
                <a:solidFill>
                  <a:schemeClr val="tx1"/>
                </a:solidFill>
                <a:effectLst/>
                <a:latin typeface="+mn-lt"/>
                <a:ea typeface="+mn-ea"/>
                <a:cs typeface="+mn-cs"/>
              </a:rPr>
              <a:t>Continually review practices for improvements that protect food safety</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Animal Care:  We have an ethical obligation to provide appropriate care for our animals at every stage of life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Veal farmers are expected to:</a:t>
            </a:r>
          </a:p>
          <a:p>
            <a:pPr lvl="0"/>
            <a:r>
              <a:rPr lang="en-US" sz="1200" kern="1200" dirty="0">
                <a:solidFill>
                  <a:schemeClr val="tx1"/>
                </a:solidFill>
                <a:effectLst/>
                <a:latin typeface="+mn-lt"/>
                <a:ea typeface="+mn-ea"/>
                <a:cs typeface="+mn-cs"/>
              </a:rPr>
              <a:t>Safeguard and promote the health and well-being of animals in their care</a:t>
            </a:r>
          </a:p>
          <a:p>
            <a:pPr lvl="0"/>
            <a:r>
              <a:rPr lang="en-US" sz="1200" kern="1200" dirty="0">
                <a:solidFill>
                  <a:schemeClr val="tx1"/>
                </a:solidFill>
                <a:effectLst/>
                <a:latin typeface="+mn-lt"/>
                <a:ea typeface="+mn-ea"/>
                <a:cs typeface="+mn-cs"/>
              </a:rPr>
              <a:t>Provide appropriate water, food, shelter, handling and transportation at all times</a:t>
            </a:r>
          </a:p>
          <a:p>
            <a:pPr lvl="0"/>
            <a:r>
              <a:rPr lang="en-US" sz="1200" kern="1200" dirty="0">
                <a:solidFill>
                  <a:schemeClr val="tx1"/>
                </a:solidFill>
                <a:effectLst/>
                <a:latin typeface="+mn-lt"/>
                <a:ea typeface="+mn-ea"/>
                <a:cs typeface="+mn-cs"/>
              </a:rPr>
              <a:t>Respect the special considerations and needs of young calves </a:t>
            </a:r>
          </a:p>
          <a:p>
            <a:pPr lvl="0"/>
            <a:r>
              <a:rPr lang="en-US" sz="1200" kern="1200" dirty="0">
                <a:solidFill>
                  <a:schemeClr val="tx1"/>
                </a:solidFill>
                <a:effectLst/>
                <a:latin typeface="+mn-lt"/>
                <a:ea typeface="+mn-ea"/>
                <a:cs typeface="+mn-cs"/>
              </a:rPr>
              <a:t>Provide appropriate veterinary care at all stages of life, and when necessary, timely euthanasia.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75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Best Management Practices Checklist</a:t>
            </a: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Participate, provide and document ongoing education to animal care providers to ensure understanding of essential animal stewardship principles and practices of milk-fed veal</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Provide identification to all animals and maintain accurate and accessible records including the administration of all animal health treatments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8245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Best Management Practices Checklist</a:t>
            </a: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Create and follow written protocols for handling, transportation, feeding, sanitation, animal health observations and treatment, euthanasia, and other practices necessary to promote a high standards of animal stewardship</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Never market sick, injured or non-ambulatory animals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8349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Best Management Practices Checklist</a:t>
            </a: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Identify all emergency contact information and post for easy accessibility </a:t>
            </a:r>
            <a:r>
              <a:rPr lang="en-US" sz="1200" b="1" kern="1200" dirty="0">
                <a:solidFill>
                  <a:schemeClr val="tx1"/>
                </a:solidFill>
                <a:effectLst/>
                <a:latin typeface="+mn-lt"/>
                <a:ea typeface="+mn-ea"/>
                <a:cs typeface="+mn-cs"/>
              </a:rPr>
              <a:t>(Appendix F)</a:t>
            </a: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Comply with all applicable Federal, State and local statutes, rules and regulations </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Maintain effective waste management systems</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Practice positive neighbor relations in your community</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Recertify your compliance to the Veal Quality Assurance standards every two years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880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a:t>
            </a:r>
          </a:p>
          <a:p>
            <a:endParaRPr lang="en-US" dirty="0"/>
          </a:p>
          <a:p>
            <a:r>
              <a:rPr lang="en-US" dirty="0"/>
              <a:t>(Hand out the exam for producers/managers to complete)</a:t>
            </a:r>
          </a:p>
          <a:p>
            <a:endParaRPr lang="en-US" dirty="0"/>
          </a:p>
          <a:p>
            <a:r>
              <a:rPr lang="en-US" dirty="0"/>
              <a:t>(Complete the appropriate </a:t>
            </a:r>
            <a:r>
              <a:rPr lang="en-US"/>
              <a:t>paperwork needed </a:t>
            </a:r>
            <a:r>
              <a:rPr lang="en-US" dirty="0"/>
              <a:t>to submit for certification._</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9582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Multiple people from one farm can and should </a:t>
            </a:r>
            <a:r>
              <a:rPr lang="en-US" dirty="0"/>
              <a:t>participate in the training and take the exam.  </a:t>
            </a:r>
            <a:r>
              <a:rPr lang="en-US" b="1" dirty="0"/>
              <a:t>However, one set of documentation is all that is needed per farm.</a:t>
            </a:r>
          </a:p>
          <a:p>
            <a:endParaRPr lang="en-US" b="1" dirty="0"/>
          </a:p>
          <a:p>
            <a:r>
              <a:rPr lang="en-US" b="0" dirty="0"/>
              <a:t>Additional names of those who attended the educational presentation can be listed on Page 46 of Appendix C.</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077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participating in this educational presentation to assist you in your efforts to become Veal Quality Assurance certified.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75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are the program components and requirements for Veal Quality Assurance Certification?  They are outlined on Page 8 of the manual. As we continue the presentation, you will see page numbers referenced in the upper right corner of the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here are the requirements to be VQA certified:</a:t>
            </a:r>
          </a:p>
          <a:p>
            <a:pPr marL="228600" indent="-228600">
              <a:buFont typeface="+mj-lt"/>
              <a:buAutoNum type="arabicPeriod"/>
            </a:pPr>
            <a:r>
              <a:rPr lang="en-US" sz="1200" kern="1200" dirty="0">
                <a:solidFill>
                  <a:schemeClr val="tx1"/>
                </a:solidFill>
                <a:effectLst/>
                <a:latin typeface="+mn-lt"/>
                <a:ea typeface="+mn-ea"/>
                <a:cs typeface="+mn-cs"/>
              </a:rPr>
              <a:t>Maintain a Veterinarian/Client/Patient/Relationship </a:t>
            </a:r>
            <a:r>
              <a:rPr lang="en-US" sz="1200" b="1" kern="1200" dirty="0">
                <a:solidFill>
                  <a:schemeClr val="tx1"/>
                </a:solidFill>
                <a:effectLst/>
                <a:latin typeface="+mn-lt"/>
                <a:ea typeface="+mn-ea"/>
                <a:cs typeface="+mn-cs"/>
              </a:rPr>
              <a:t>(Appendix A)</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Adhere to the best management practices </a:t>
            </a:r>
            <a:r>
              <a:rPr lang="en-US" sz="1200" b="1" kern="1200" dirty="0">
                <a:solidFill>
                  <a:schemeClr val="tx1"/>
                </a:solidFill>
                <a:effectLst/>
                <a:latin typeface="+mn-lt"/>
                <a:ea typeface="+mn-ea"/>
                <a:cs typeface="+mn-cs"/>
              </a:rPr>
              <a:t>(Appendix B)</a:t>
            </a:r>
            <a:r>
              <a:rPr lang="en-US" sz="1200" kern="1200" dirty="0">
                <a:solidFill>
                  <a:schemeClr val="tx1"/>
                </a:solidFill>
                <a:effectLst/>
                <a:latin typeface="+mn-lt"/>
                <a:ea typeface="+mn-ea"/>
                <a:cs typeface="+mn-cs"/>
              </a:rPr>
              <a:t> outlined in each section of the VQA manual</a:t>
            </a:r>
          </a:p>
          <a:p>
            <a:pPr marL="228600" lvl="0" indent="-228600">
              <a:buFont typeface="+mj-lt"/>
              <a:buAutoNum type="arabicPeriod"/>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3E7EF-6805-4F84-AE92-44C5ACC7C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02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0A29CF-CBDD-48DA-971B-677625C11E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7B6F56F-CB55-4AED-A7BA-A41234CB99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052188C-EB29-4C9E-BDAB-09E316A03EF3}"/>
              </a:ext>
            </a:extLst>
          </p:cNvPr>
          <p:cNvSpPr>
            <a:spLocks noGrp="1"/>
          </p:cNvSpPr>
          <p:nvPr>
            <p:ph type="dt" sz="half" idx="10"/>
          </p:nvPr>
        </p:nvSpPr>
        <p:spPr/>
        <p:txBody>
          <a:bodyPr/>
          <a:lstStyle/>
          <a:p>
            <a:fld id="{648CA8B3-1BF4-4A4B-81ED-F4E511FA07CF}" type="datetime1">
              <a:rPr lang="en-US" smtClean="0"/>
              <a:t>5/7/18</a:t>
            </a:fld>
            <a:endParaRPr lang="en-US"/>
          </a:p>
        </p:txBody>
      </p:sp>
      <p:sp>
        <p:nvSpPr>
          <p:cNvPr id="5" name="Footer Placeholder 4">
            <a:extLst>
              <a:ext uri="{FF2B5EF4-FFF2-40B4-BE49-F238E27FC236}">
                <a16:creationId xmlns:a16="http://schemas.microsoft.com/office/drawing/2014/main" xmlns="" id="{275538F7-8CCA-4D7E-9B67-BF00C54D5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4A07D4-45F2-4FA2-BC7B-2B7C5D853BAB}"/>
              </a:ext>
            </a:extLst>
          </p:cNvPr>
          <p:cNvSpPr>
            <a:spLocks noGrp="1"/>
          </p:cNvSpPr>
          <p:nvPr>
            <p:ph type="sldNum" sz="quarter" idx="12"/>
          </p:nvPr>
        </p:nvSpPr>
        <p:spPr/>
        <p:txBody>
          <a:bodyPr/>
          <a:lstStyle/>
          <a:p>
            <a:fld id="{762890EB-6232-4C01-96A8-16EAB8574C19}" type="slidenum">
              <a:rPr lang="en-US" smtClean="0"/>
              <a:t>‹#›</a:t>
            </a:fld>
            <a:endParaRPr lang="en-US"/>
          </a:p>
        </p:txBody>
      </p:sp>
    </p:spTree>
    <p:extLst>
      <p:ext uri="{BB962C8B-B14F-4D97-AF65-F5344CB8AC3E}">
        <p14:creationId xmlns:p14="http://schemas.microsoft.com/office/powerpoint/2010/main" val="165336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64609-47C2-40B1-8EDC-7916E1CC17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66F6C27-CBC8-4D21-A0B9-0C8AD374B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7E85CD-9414-42EC-8D55-C8B683654278}"/>
              </a:ext>
            </a:extLst>
          </p:cNvPr>
          <p:cNvSpPr>
            <a:spLocks noGrp="1"/>
          </p:cNvSpPr>
          <p:nvPr>
            <p:ph type="dt" sz="half" idx="10"/>
          </p:nvPr>
        </p:nvSpPr>
        <p:spPr/>
        <p:txBody>
          <a:bodyPr/>
          <a:lstStyle/>
          <a:p>
            <a:fld id="{306C6546-DBFA-491C-AA14-0337F09A2613}" type="datetime1">
              <a:rPr lang="en-US" smtClean="0"/>
              <a:t>5/7/18</a:t>
            </a:fld>
            <a:endParaRPr lang="en-US"/>
          </a:p>
        </p:txBody>
      </p:sp>
      <p:sp>
        <p:nvSpPr>
          <p:cNvPr id="5" name="Footer Placeholder 4">
            <a:extLst>
              <a:ext uri="{FF2B5EF4-FFF2-40B4-BE49-F238E27FC236}">
                <a16:creationId xmlns:a16="http://schemas.microsoft.com/office/drawing/2014/main" xmlns="" id="{2BDE73A4-9A73-415F-9730-57C10BBEE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6F3822-869A-4266-A9A9-E28DD07BC522}"/>
              </a:ext>
            </a:extLst>
          </p:cNvPr>
          <p:cNvSpPr>
            <a:spLocks noGrp="1"/>
          </p:cNvSpPr>
          <p:nvPr>
            <p:ph type="sldNum" sz="quarter" idx="12"/>
          </p:nvPr>
        </p:nvSpPr>
        <p:spPr/>
        <p:txBody>
          <a:bodyPr/>
          <a:lstStyle/>
          <a:p>
            <a:fld id="{762890EB-6232-4C01-96A8-16EAB8574C19}" type="slidenum">
              <a:rPr lang="en-US" smtClean="0"/>
              <a:t>‹#›</a:t>
            </a:fld>
            <a:endParaRPr lang="en-US"/>
          </a:p>
        </p:txBody>
      </p:sp>
    </p:spTree>
    <p:extLst>
      <p:ext uri="{BB962C8B-B14F-4D97-AF65-F5344CB8AC3E}">
        <p14:creationId xmlns:p14="http://schemas.microsoft.com/office/powerpoint/2010/main" val="70086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6F46C05-8DF4-4CB1-B253-4DFB0A2C91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4A3190B-F784-4D3E-8DE5-5B4E7F6A31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BFA2D3-49F8-40B8-96BF-1CD65A3BA13F}"/>
              </a:ext>
            </a:extLst>
          </p:cNvPr>
          <p:cNvSpPr>
            <a:spLocks noGrp="1"/>
          </p:cNvSpPr>
          <p:nvPr>
            <p:ph type="dt" sz="half" idx="10"/>
          </p:nvPr>
        </p:nvSpPr>
        <p:spPr/>
        <p:txBody>
          <a:bodyPr/>
          <a:lstStyle/>
          <a:p>
            <a:fld id="{33EA26E0-3ABF-4441-BBBA-7DEA231F6FD7}" type="datetime1">
              <a:rPr lang="en-US" smtClean="0"/>
              <a:t>5/7/18</a:t>
            </a:fld>
            <a:endParaRPr lang="en-US"/>
          </a:p>
        </p:txBody>
      </p:sp>
      <p:sp>
        <p:nvSpPr>
          <p:cNvPr id="5" name="Footer Placeholder 4">
            <a:extLst>
              <a:ext uri="{FF2B5EF4-FFF2-40B4-BE49-F238E27FC236}">
                <a16:creationId xmlns:a16="http://schemas.microsoft.com/office/drawing/2014/main" xmlns="" id="{781C1F1E-C8D7-4E16-BB57-A67801F01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B97851-9634-43BB-A90F-C2006BCF9F8B}"/>
              </a:ext>
            </a:extLst>
          </p:cNvPr>
          <p:cNvSpPr>
            <a:spLocks noGrp="1"/>
          </p:cNvSpPr>
          <p:nvPr>
            <p:ph type="sldNum" sz="quarter" idx="12"/>
          </p:nvPr>
        </p:nvSpPr>
        <p:spPr/>
        <p:txBody>
          <a:bodyPr/>
          <a:lstStyle/>
          <a:p>
            <a:fld id="{762890EB-6232-4C01-96A8-16EAB8574C19}" type="slidenum">
              <a:rPr lang="en-US" smtClean="0"/>
              <a:t>‹#›</a:t>
            </a:fld>
            <a:endParaRPr lang="en-US"/>
          </a:p>
        </p:txBody>
      </p:sp>
    </p:spTree>
    <p:extLst>
      <p:ext uri="{BB962C8B-B14F-4D97-AF65-F5344CB8AC3E}">
        <p14:creationId xmlns:p14="http://schemas.microsoft.com/office/powerpoint/2010/main" val="360777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41EA98-BD52-406F-88FB-B76275A40E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F7EC37-8AC3-4432-B644-646420CEB1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6C64F3E-87AD-4CB3-9CF1-7DAEC022AA69}"/>
              </a:ext>
            </a:extLst>
          </p:cNvPr>
          <p:cNvSpPr>
            <a:spLocks noGrp="1"/>
          </p:cNvSpPr>
          <p:nvPr>
            <p:ph type="dt" sz="half" idx="10"/>
          </p:nvPr>
        </p:nvSpPr>
        <p:spPr/>
        <p:txBody>
          <a:bodyPr/>
          <a:lstStyle/>
          <a:p>
            <a:fld id="{9A02F809-9E06-4B44-9627-1C221C73FD9D}" type="datetime1">
              <a:rPr lang="en-US" smtClean="0"/>
              <a:t>5/7/18</a:t>
            </a:fld>
            <a:endParaRPr lang="en-US"/>
          </a:p>
        </p:txBody>
      </p:sp>
      <p:sp>
        <p:nvSpPr>
          <p:cNvPr id="5" name="Footer Placeholder 4">
            <a:extLst>
              <a:ext uri="{FF2B5EF4-FFF2-40B4-BE49-F238E27FC236}">
                <a16:creationId xmlns:a16="http://schemas.microsoft.com/office/drawing/2014/main" xmlns="" id="{91F04561-9A1D-4F04-A9C3-E9D425505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9C15C7-1900-446E-907C-E40844858956}"/>
              </a:ext>
            </a:extLst>
          </p:cNvPr>
          <p:cNvSpPr>
            <a:spLocks noGrp="1"/>
          </p:cNvSpPr>
          <p:nvPr>
            <p:ph type="sldNum" sz="quarter" idx="12"/>
          </p:nvPr>
        </p:nvSpPr>
        <p:spPr/>
        <p:txBody>
          <a:bodyPr/>
          <a:lstStyle/>
          <a:p>
            <a:fld id="{762890EB-6232-4C01-96A8-16EAB8574C19}" type="slidenum">
              <a:rPr lang="en-US" smtClean="0"/>
              <a:t>‹#›</a:t>
            </a:fld>
            <a:endParaRPr lang="en-US"/>
          </a:p>
        </p:txBody>
      </p:sp>
    </p:spTree>
    <p:extLst>
      <p:ext uri="{BB962C8B-B14F-4D97-AF65-F5344CB8AC3E}">
        <p14:creationId xmlns:p14="http://schemas.microsoft.com/office/powerpoint/2010/main" val="175806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84E5D-6C13-47D1-AD6F-AC0028F9D8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EDDAA6B-28A4-4A4A-A6B7-287D47EC6F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763E6B1-60DD-4B3F-9F54-82E5CF6C1FCC}"/>
              </a:ext>
            </a:extLst>
          </p:cNvPr>
          <p:cNvSpPr>
            <a:spLocks noGrp="1"/>
          </p:cNvSpPr>
          <p:nvPr>
            <p:ph type="dt" sz="half" idx="10"/>
          </p:nvPr>
        </p:nvSpPr>
        <p:spPr/>
        <p:txBody>
          <a:bodyPr/>
          <a:lstStyle/>
          <a:p>
            <a:fld id="{6D8A0CAF-2410-4411-9F26-90709C8E9704}" type="datetime1">
              <a:rPr lang="en-US" smtClean="0"/>
              <a:t>5/7/18</a:t>
            </a:fld>
            <a:endParaRPr lang="en-US"/>
          </a:p>
        </p:txBody>
      </p:sp>
      <p:sp>
        <p:nvSpPr>
          <p:cNvPr id="5" name="Footer Placeholder 4">
            <a:extLst>
              <a:ext uri="{FF2B5EF4-FFF2-40B4-BE49-F238E27FC236}">
                <a16:creationId xmlns:a16="http://schemas.microsoft.com/office/drawing/2014/main" xmlns="" id="{B09E4AA1-61BD-42B5-AF6A-FE980976A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76B7A7-CB44-435B-812F-BC1D75C53373}"/>
              </a:ext>
            </a:extLst>
          </p:cNvPr>
          <p:cNvSpPr>
            <a:spLocks noGrp="1"/>
          </p:cNvSpPr>
          <p:nvPr>
            <p:ph type="sldNum" sz="quarter" idx="12"/>
          </p:nvPr>
        </p:nvSpPr>
        <p:spPr/>
        <p:txBody>
          <a:bodyPr/>
          <a:lstStyle/>
          <a:p>
            <a:fld id="{762890EB-6232-4C01-96A8-16EAB8574C19}" type="slidenum">
              <a:rPr lang="en-US" smtClean="0"/>
              <a:t>‹#›</a:t>
            </a:fld>
            <a:endParaRPr lang="en-US"/>
          </a:p>
        </p:txBody>
      </p:sp>
    </p:spTree>
    <p:extLst>
      <p:ext uri="{BB962C8B-B14F-4D97-AF65-F5344CB8AC3E}">
        <p14:creationId xmlns:p14="http://schemas.microsoft.com/office/powerpoint/2010/main" val="86367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E5D521-AA6A-439F-858F-384ABED16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797159B-28CF-4B51-9EA9-A19251AD6A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210FC92-4A3E-4E2E-9EFA-F63C83A34D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07FF92C-332A-4121-AA5F-CCE4D84F4DCB}"/>
              </a:ext>
            </a:extLst>
          </p:cNvPr>
          <p:cNvSpPr>
            <a:spLocks noGrp="1"/>
          </p:cNvSpPr>
          <p:nvPr>
            <p:ph type="dt" sz="half" idx="10"/>
          </p:nvPr>
        </p:nvSpPr>
        <p:spPr/>
        <p:txBody>
          <a:bodyPr/>
          <a:lstStyle/>
          <a:p>
            <a:fld id="{15E7FD29-29BA-46AB-B916-E4C6D435AF69}" type="datetime1">
              <a:rPr lang="en-US" smtClean="0"/>
              <a:t>5/7/18</a:t>
            </a:fld>
            <a:endParaRPr lang="en-US"/>
          </a:p>
        </p:txBody>
      </p:sp>
      <p:sp>
        <p:nvSpPr>
          <p:cNvPr id="6" name="Footer Placeholder 5">
            <a:extLst>
              <a:ext uri="{FF2B5EF4-FFF2-40B4-BE49-F238E27FC236}">
                <a16:creationId xmlns:a16="http://schemas.microsoft.com/office/drawing/2014/main" xmlns="" id="{BEA0C375-CD02-4A8F-9F30-587B718A5C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1709EE2-60DF-4EB9-B6EF-02411723C90D}"/>
              </a:ext>
            </a:extLst>
          </p:cNvPr>
          <p:cNvSpPr>
            <a:spLocks noGrp="1"/>
          </p:cNvSpPr>
          <p:nvPr>
            <p:ph type="sldNum" sz="quarter" idx="12"/>
          </p:nvPr>
        </p:nvSpPr>
        <p:spPr/>
        <p:txBody>
          <a:bodyPr/>
          <a:lstStyle/>
          <a:p>
            <a:fld id="{762890EB-6232-4C01-96A8-16EAB8574C19}" type="slidenum">
              <a:rPr lang="en-US" smtClean="0"/>
              <a:t>‹#›</a:t>
            </a:fld>
            <a:endParaRPr lang="en-US"/>
          </a:p>
        </p:txBody>
      </p:sp>
    </p:spTree>
    <p:extLst>
      <p:ext uri="{BB962C8B-B14F-4D97-AF65-F5344CB8AC3E}">
        <p14:creationId xmlns:p14="http://schemas.microsoft.com/office/powerpoint/2010/main" val="97883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4D7194-39C5-4B72-914F-05F0F8EB12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30E4AB1-8FED-4B2C-8355-9388D7E249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AA227FE-8A41-457D-9685-8C8D5C1CA8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E435151-093E-40B5-8E3F-B568E1D5E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4870ECC-D132-41B3-BF62-5499C4A74A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17C8EFA-F107-4B0A-8ADF-96D0D472D57C}"/>
              </a:ext>
            </a:extLst>
          </p:cNvPr>
          <p:cNvSpPr>
            <a:spLocks noGrp="1"/>
          </p:cNvSpPr>
          <p:nvPr>
            <p:ph type="dt" sz="half" idx="10"/>
          </p:nvPr>
        </p:nvSpPr>
        <p:spPr/>
        <p:txBody>
          <a:bodyPr/>
          <a:lstStyle/>
          <a:p>
            <a:fld id="{4DD881B0-248B-4C72-83B8-E1F10859F518}" type="datetime1">
              <a:rPr lang="en-US" smtClean="0"/>
              <a:t>5/7/18</a:t>
            </a:fld>
            <a:endParaRPr lang="en-US"/>
          </a:p>
        </p:txBody>
      </p:sp>
      <p:sp>
        <p:nvSpPr>
          <p:cNvPr id="8" name="Footer Placeholder 7">
            <a:extLst>
              <a:ext uri="{FF2B5EF4-FFF2-40B4-BE49-F238E27FC236}">
                <a16:creationId xmlns:a16="http://schemas.microsoft.com/office/drawing/2014/main" xmlns="" id="{33C62B85-F0F0-448D-BF79-AD160BACDB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7B6366B-D5E1-4184-9F8E-8747FC588052}"/>
              </a:ext>
            </a:extLst>
          </p:cNvPr>
          <p:cNvSpPr>
            <a:spLocks noGrp="1"/>
          </p:cNvSpPr>
          <p:nvPr>
            <p:ph type="sldNum" sz="quarter" idx="12"/>
          </p:nvPr>
        </p:nvSpPr>
        <p:spPr/>
        <p:txBody>
          <a:bodyPr/>
          <a:lstStyle/>
          <a:p>
            <a:fld id="{762890EB-6232-4C01-96A8-16EAB8574C19}" type="slidenum">
              <a:rPr lang="en-US" smtClean="0"/>
              <a:t>‹#›</a:t>
            </a:fld>
            <a:endParaRPr lang="en-US"/>
          </a:p>
        </p:txBody>
      </p:sp>
    </p:spTree>
    <p:extLst>
      <p:ext uri="{BB962C8B-B14F-4D97-AF65-F5344CB8AC3E}">
        <p14:creationId xmlns:p14="http://schemas.microsoft.com/office/powerpoint/2010/main" val="14047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AA5490-C01A-419E-A860-C03AACCD4B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EAA129B-5963-4C1D-ADB3-9BF0FF07DC6C}"/>
              </a:ext>
            </a:extLst>
          </p:cNvPr>
          <p:cNvSpPr>
            <a:spLocks noGrp="1"/>
          </p:cNvSpPr>
          <p:nvPr>
            <p:ph type="dt" sz="half" idx="10"/>
          </p:nvPr>
        </p:nvSpPr>
        <p:spPr/>
        <p:txBody>
          <a:bodyPr/>
          <a:lstStyle/>
          <a:p>
            <a:fld id="{67CA6E38-35E6-4C6F-823F-937D1CB194C8}" type="datetime1">
              <a:rPr lang="en-US" smtClean="0"/>
              <a:t>5/7/18</a:t>
            </a:fld>
            <a:endParaRPr lang="en-US"/>
          </a:p>
        </p:txBody>
      </p:sp>
      <p:sp>
        <p:nvSpPr>
          <p:cNvPr id="4" name="Footer Placeholder 3">
            <a:extLst>
              <a:ext uri="{FF2B5EF4-FFF2-40B4-BE49-F238E27FC236}">
                <a16:creationId xmlns:a16="http://schemas.microsoft.com/office/drawing/2014/main" xmlns="" id="{45826DBD-5F2F-4BFC-9872-38D75B7779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880797E-780B-4955-9C34-80A782E30DEE}"/>
              </a:ext>
            </a:extLst>
          </p:cNvPr>
          <p:cNvSpPr>
            <a:spLocks noGrp="1"/>
          </p:cNvSpPr>
          <p:nvPr>
            <p:ph type="sldNum" sz="quarter" idx="12"/>
          </p:nvPr>
        </p:nvSpPr>
        <p:spPr/>
        <p:txBody>
          <a:bodyPr/>
          <a:lstStyle/>
          <a:p>
            <a:fld id="{762890EB-6232-4C01-96A8-16EAB8574C19}" type="slidenum">
              <a:rPr lang="en-US" smtClean="0"/>
              <a:t>‹#›</a:t>
            </a:fld>
            <a:endParaRPr lang="en-US"/>
          </a:p>
        </p:txBody>
      </p:sp>
    </p:spTree>
    <p:extLst>
      <p:ext uri="{BB962C8B-B14F-4D97-AF65-F5344CB8AC3E}">
        <p14:creationId xmlns:p14="http://schemas.microsoft.com/office/powerpoint/2010/main" val="307302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6F377A0-FCFA-4409-9984-533513D3BC81}"/>
              </a:ext>
            </a:extLst>
          </p:cNvPr>
          <p:cNvSpPr>
            <a:spLocks noGrp="1"/>
          </p:cNvSpPr>
          <p:nvPr>
            <p:ph type="dt" sz="half" idx="10"/>
          </p:nvPr>
        </p:nvSpPr>
        <p:spPr/>
        <p:txBody>
          <a:bodyPr/>
          <a:lstStyle/>
          <a:p>
            <a:fld id="{6BBDE3BE-01A7-4B52-8D11-975578CFDA22}" type="datetime1">
              <a:rPr lang="en-US" smtClean="0"/>
              <a:t>5/7/18</a:t>
            </a:fld>
            <a:endParaRPr lang="en-US"/>
          </a:p>
        </p:txBody>
      </p:sp>
      <p:sp>
        <p:nvSpPr>
          <p:cNvPr id="3" name="Footer Placeholder 2">
            <a:extLst>
              <a:ext uri="{FF2B5EF4-FFF2-40B4-BE49-F238E27FC236}">
                <a16:creationId xmlns:a16="http://schemas.microsoft.com/office/drawing/2014/main" xmlns="" id="{23CB4CDB-88C7-4F46-AB8F-44D11402BA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3389604-E9E4-4869-A926-978AE58236E4}"/>
              </a:ext>
            </a:extLst>
          </p:cNvPr>
          <p:cNvSpPr>
            <a:spLocks noGrp="1"/>
          </p:cNvSpPr>
          <p:nvPr>
            <p:ph type="sldNum" sz="quarter" idx="12"/>
          </p:nvPr>
        </p:nvSpPr>
        <p:spPr/>
        <p:txBody>
          <a:bodyPr/>
          <a:lstStyle/>
          <a:p>
            <a:fld id="{762890EB-6232-4C01-96A8-16EAB8574C19}" type="slidenum">
              <a:rPr lang="en-US" smtClean="0"/>
              <a:t>‹#›</a:t>
            </a:fld>
            <a:endParaRPr lang="en-US"/>
          </a:p>
        </p:txBody>
      </p:sp>
    </p:spTree>
    <p:extLst>
      <p:ext uri="{BB962C8B-B14F-4D97-AF65-F5344CB8AC3E}">
        <p14:creationId xmlns:p14="http://schemas.microsoft.com/office/powerpoint/2010/main" val="3428311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F2EA3E-21ED-4EE7-A071-C7B66E42B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D10FE94-2AA3-4584-8D94-11437E8523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0A1D803-BB66-4B8E-94AF-5BD772B56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1842CEC-62AC-4EFA-9CDA-6FF4DC71E578}"/>
              </a:ext>
            </a:extLst>
          </p:cNvPr>
          <p:cNvSpPr>
            <a:spLocks noGrp="1"/>
          </p:cNvSpPr>
          <p:nvPr>
            <p:ph type="dt" sz="half" idx="10"/>
          </p:nvPr>
        </p:nvSpPr>
        <p:spPr/>
        <p:txBody>
          <a:bodyPr/>
          <a:lstStyle/>
          <a:p>
            <a:fld id="{479A7CE3-10FE-4D63-BA90-E2671B769817}" type="datetime1">
              <a:rPr lang="en-US" smtClean="0"/>
              <a:t>5/7/18</a:t>
            </a:fld>
            <a:endParaRPr lang="en-US"/>
          </a:p>
        </p:txBody>
      </p:sp>
      <p:sp>
        <p:nvSpPr>
          <p:cNvPr id="6" name="Footer Placeholder 5">
            <a:extLst>
              <a:ext uri="{FF2B5EF4-FFF2-40B4-BE49-F238E27FC236}">
                <a16:creationId xmlns:a16="http://schemas.microsoft.com/office/drawing/2014/main" xmlns="" id="{FE8FE21B-896E-4538-B469-7DE369BB1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A49383-102B-48CC-AAF0-AD838A632F38}"/>
              </a:ext>
            </a:extLst>
          </p:cNvPr>
          <p:cNvSpPr>
            <a:spLocks noGrp="1"/>
          </p:cNvSpPr>
          <p:nvPr>
            <p:ph type="sldNum" sz="quarter" idx="12"/>
          </p:nvPr>
        </p:nvSpPr>
        <p:spPr/>
        <p:txBody>
          <a:bodyPr/>
          <a:lstStyle/>
          <a:p>
            <a:fld id="{762890EB-6232-4C01-96A8-16EAB8574C19}" type="slidenum">
              <a:rPr lang="en-US" smtClean="0"/>
              <a:t>‹#›</a:t>
            </a:fld>
            <a:endParaRPr lang="en-US"/>
          </a:p>
        </p:txBody>
      </p:sp>
    </p:spTree>
    <p:extLst>
      <p:ext uri="{BB962C8B-B14F-4D97-AF65-F5344CB8AC3E}">
        <p14:creationId xmlns:p14="http://schemas.microsoft.com/office/powerpoint/2010/main" val="21278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8F2E39-AA0E-422C-A1BC-34DA870A2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2CCA12F-FB53-4CA2-BA36-0E641E154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460D4C5-72A0-42F7-9C59-A083FB9AA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245E22F-889D-44E2-89EF-32CBF8EC46F3}"/>
              </a:ext>
            </a:extLst>
          </p:cNvPr>
          <p:cNvSpPr>
            <a:spLocks noGrp="1"/>
          </p:cNvSpPr>
          <p:nvPr>
            <p:ph type="dt" sz="half" idx="10"/>
          </p:nvPr>
        </p:nvSpPr>
        <p:spPr/>
        <p:txBody>
          <a:bodyPr/>
          <a:lstStyle/>
          <a:p>
            <a:fld id="{4E4337BD-F2F9-40F1-837C-07B753EAB123}" type="datetime1">
              <a:rPr lang="en-US" smtClean="0"/>
              <a:t>5/7/18</a:t>
            </a:fld>
            <a:endParaRPr lang="en-US"/>
          </a:p>
        </p:txBody>
      </p:sp>
      <p:sp>
        <p:nvSpPr>
          <p:cNvPr id="6" name="Footer Placeholder 5">
            <a:extLst>
              <a:ext uri="{FF2B5EF4-FFF2-40B4-BE49-F238E27FC236}">
                <a16:creationId xmlns:a16="http://schemas.microsoft.com/office/drawing/2014/main" xmlns="" id="{89CB6BCA-2805-4ECD-B97D-5EBB433E9B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5B73B71-72AD-4390-AB4C-3846F667AE42}"/>
              </a:ext>
            </a:extLst>
          </p:cNvPr>
          <p:cNvSpPr>
            <a:spLocks noGrp="1"/>
          </p:cNvSpPr>
          <p:nvPr>
            <p:ph type="sldNum" sz="quarter" idx="12"/>
          </p:nvPr>
        </p:nvSpPr>
        <p:spPr/>
        <p:txBody>
          <a:bodyPr/>
          <a:lstStyle/>
          <a:p>
            <a:fld id="{762890EB-6232-4C01-96A8-16EAB8574C19}" type="slidenum">
              <a:rPr lang="en-US" smtClean="0"/>
              <a:t>‹#›</a:t>
            </a:fld>
            <a:endParaRPr lang="en-US"/>
          </a:p>
        </p:txBody>
      </p:sp>
    </p:spTree>
    <p:extLst>
      <p:ext uri="{BB962C8B-B14F-4D97-AF65-F5344CB8AC3E}">
        <p14:creationId xmlns:p14="http://schemas.microsoft.com/office/powerpoint/2010/main" val="12588324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0C83AF8-317D-4BA2-A698-3CA841BA1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6B0FFDB-FAD7-4A51-8646-070AD3EC70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8626A1-5F37-45CF-AE7A-71050D5B4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09805-CC54-42FB-8CC3-C306DF381A83}" type="datetime1">
              <a:rPr lang="en-US" smtClean="0"/>
              <a:t>5/7/18</a:t>
            </a:fld>
            <a:endParaRPr lang="en-US"/>
          </a:p>
        </p:txBody>
      </p:sp>
      <p:sp>
        <p:nvSpPr>
          <p:cNvPr id="5" name="Footer Placeholder 4">
            <a:extLst>
              <a:ext uri="{FF2B5EF4-FFF2-40B4-BE49-F238E27FC236}">
                <a16:creationId xmlns:a16="http://schemas.microsoft.com/office/drawing/2014/main" xmlns="" id="{810F38A2-8A03-4BAE-B151-5F8A0A7F63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C3EB703-2B59-4C25-A9E3-E66DE5F80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890EB-6232-4C01-96A8-16EAB8574C19}" type="slidenum">
              <a:rPr lang="en-US" smtClean="0"/>
              <a:t>‹#›</a:t>
            </a:fld>
            <a:endParaRPr lang="en-US"/>
          </a:p>
        </p:txBody>
      </p:sp>
    </p:spTree>
    <p:extLst>
      <p:ext uri="{BB962C8B-B14F-4D97-AF65-F5344CB8AC3E}">
        <p14:creationId xmlns:p14="http://schemas.microsoft.com/office/powerpoint/2010/main" val="226771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1.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2.pn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6.jpe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8.jpe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1.pn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2.pn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JPG"/></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4.png"/><Relationship Id="rId5"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5.jpeg"/><Relationship Id="rId5" Type="http://schemas.openxmlformats.org/officeDocument/2006/relationships/image" Target="../media/image36.png"/><Relationship Id="rId6" Type="http://schemas.openxmlformats.org/officeDocument/2006/relationships/image" Target="../media/image37.jpeg"/><Relationship Id="rId7" Type="http://schemas.openxmlformats.org/officeDocument/2006/relationships/image" Target="../media/image38.jpeg"/><Relationship Id="rId8"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2.png"/><Relationship Id="rId5"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JPG"/></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4.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4.JPG"/></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4.JPG"/></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4.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4.JPG"/></Relationships>
</file>

<file path=ppt/slides/_rels/slide7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80.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4.JPG"/></Relationships>
</file>

<file path=ppt/slides/_rels/slide8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17FFD9D1-B80A-4BBD-AAF7-CCF2A0A4B1DC}"/>
              </a:ext>
            </a:extLst>
          </p:cNvPr>
          <p:cNvSpPr>
            <a:spLocks noGrp="1"/>
          </p:cNvSpPr>
          <p:nvPr>
            <p:ph type="sldNum" sz="quarter" idx="12"/>
          </p:nvPr>
        </p:nvSpPr>
        <p:spPr/>
        <p:txBody>
          <a:bodyPr/>
          <a:lstStyle/>
          <a:p>
            <a:fld id="{762890EB-6232-4C01-96A8-16EAB8574C19}" type="slidenum">
              <a:rPr lang="en-US" smtClean="0"/>
              <a:t>1</a:t>
            </a:fld>
            <a:endParaRPr lang="en-US"/>
          </a:p>
        </p:txBody>
      </p:sp>
      <p:pic>
        <p:nvPicPr>
          <p:cNvPr id="2" name="Picture 1">
            <a:extLst>
              <a:ext uri="{FF2B5EF4-FFF2-40B4-BE49-F238E27FC236}">
                <a16:creationId xmlns:a16="http://schemas.microsoft.com/office/drawing/2014/main" xmlns="" id="{BF2F20A8-8DF3-4FDC-AF0B-F74C96B6568C}"/>
              </a:ext>
            </a:extLst>
          </p:cNvPr>
          <p:cNvPicPr>
            <a:picLocks noChangeAspect="1"/>
          </p:cNvPicPr>
          <p:nvPr/>
        </p:nvPicPr>
        <p:blipFill>
          <a:blip r:embed="rId4"/>
          <a:stretch>
            <a:fillRect/>
          </a:stretch>
        </p:blipFill>
        <p:spPr>
          <a:xfrm>
            <a:off x="8222501" y="3337441"/>
            <a:ext cx="3036071" cy="2743438"/>
          </a:xfrm>
          <a:prstGeom prst="rect">
            <a:avLst/>
          </a:prstGeom>
        </p:spPr>
      </p:pic>
      <p:sp>
        <p:nvSpPr>
          <p:cNvPr id="4" name="TextBox 3">
            <a:extLst>
              <a:ext uri="{FF2B5EF4-FFF2-40B4-BE49-F238E27FC236}">
                <a16:creationId xmlns:a16="http://schemas.microsoft.com/office/drawing/2014/main" xmlns="" id="{B56A843C-D0B8-4EB7-AC5E-20734F10412D}"/>
              </a:ext>
            </a:extLst>
          </p:cNvPr>
          <p:cNvSpPr txBox="1"/>
          <p:nvPr/>
        </p:nvSpPr>
        <p:spPr>
          <a:xfrm>
            <a:off x="929074" y="4016662"/>
            <a:ext cx="7082235" cy="1384995"/>
          </a:xfrm>
          <a:prstGeom prst="rect">
            <a:avLst/>
          </a:prstGeom>
          <a:noFill/>
        </p:spPr>
        <p:txBody>
          <a:bodyPr wrap="square" rtlCol="0">
            <a:spAutoFit/>
          </a:bodyPr>
          <a:lstStyle/>
          <a:p>
            <a:pPr algn="ctr"/>
            <a:r>
              <a:rPr lang="en-US" sz="2800" i="1" dirty="0">
                <a:solidFill>
                  <a:schemeClr val="bg1"/>
                </a:solidFill>
                <a:latin typeface="Rockwell" panose="02060603020205020403" pitchFamily="18" charset="0"/>
              </a:rPr>
              <a:t>Demonstrating the industry’s ongoing commitment</a:t>
            </a:r>
            <a:r>
              <a:rPr lang="en-US" sz="2800" b="1" i="1" dirty="0">
                <a:solidFill>
                  <a:schemeClr val="bg1"/>
                </a:solidFill>
                <a:latin typeface="Rockwell" panose="02060603020205020403" pitchFamily="18" charset="0"/>
              </a:rPr>
              <a:t> </a:t>
            </a:r>
            <a:r>
              <a:rPr lang="en-US" sz="2800" i="1" dirty="0">
                <a:solidFill>
                  <a:schemeClr val="bg1"/>
                </a:solidFill>
                <a:latin typeface="Rockwell" panose="02060603020205020403" pitchFamily="18" charset="0"/>
              </a:rPr>
              <a:t>to producing safe, nutritious, humanely-raised veal for their customers</a:t>
            </a:r>
          </a:p>
        </p:txBody>
      </p:sp>
      <p:pic>
        <p:nvPicPr>
          <p:cNvPr id="5" name="Picture 4" descr="https://www.beefboard.org/photoGallery/logos/flat-funded-by-logos/thumb_medium/BeefCheckLogo_w_Tag.jpg">
            <a:extLst>
              <a:ext uri="{FF2B5EF4-FFF2-40B4-BE49-F238E27FC236}">
                <a16:creationId xmlns:a16="http://schemas.microsoft.com/office/drawing/2014/main" xmlns="" id="{C1FD1373-5453-4D71-A8D3-71D8DB988C48}"/>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32932" y="1353858"/>
            <a:ext cx="1821493" cy="1583392"/>
          </a:xfrm>
          <a:prstGeom prst="rect">
            <a:avLst/>
          </a:prstGeom>
          <a:noFill/>
          <a:ln>
            <a:noFill/>
          </a:ln>
        </p:spPr>
      </p:pic>
      <p:sp>
        <p:nvSpPr>
          <p:cNvPr id="7" name="TextBox 6">
            <a:extLst>
              <a:ext uri="{FF2B5EF4-FFF2-40B4-BE49-F238E27FC236}">
                <a16:creationId xmlns:a16="http://schemas.microsoft.com/office/drawing/2014/main" xmlns="" id="{7127A816-C601-4D18-86D0-3402D0E38F0E}"/>
              </a:ext>
            </a:extLst>
          </p:cNvPr>
          <p:cNvSpPr txBox="1"/>
          <p:nvPr/>
        </p:nvSpPr>
        <p:spPr>
          <a:xfrm>
            <a:off x="7678593" y="732211"/>
            <a:ext cx="4123886" cy="369332"/>
          </a:xfrm>
          <a:prstGeom prst="rect">
            <a:avLst/>
          </a:prstGeom>
          <a:noFill/>
        </p:spPr>
        <p:txBody>
          <a:bodyPr wrap="none" rtlCol="0">
            <a:spAutoFit/>
          </a:bodyPr>
          <a:lstStyle/>
          <a:p>
            <a:r>
              <a:rPr lang="en-US" b="1" dirty="0"/>
              <a:t>EDUCATIONAL PROGRAM PRESENTATION</a:t>
            </a:r>
          </a:p>
        </p:txBody>
      </p:sp>
    </p:spTree>
    <p:extLst>
      <p:ext uri="{BB962C8B-B14F-4D97-AF65-F5344CB8AC3E}">
        <p14:creationId xmlns:p14="http://schemas.microsoft.com/office/powerpoint/2010/main" val="31204606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2806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1</a:t>
            </a:r>
          </a:p>
        </p:txBody>
      </p:sp>
      <p:pic>
        <p:nvPicPr>
          <p:cNvPr id="4" name="Picture Placeholder 5" descr="VQA_Manual_2018_Rev3 (002).pdf - Adobe Acrobat Reader DC">
            <a:extLst>
              <a:ext uri="{FF2B5EF4-FFF2-40B4-BE49-F238E27FC236}">
                <a16:creationId xmlns:a16="http://schemas.microsoft.com/office/drawing/2014/main" xmlns="" id="{39EFA34C-3673-43FE-A334-85CF0B2662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3550" b="7727"/>
          <a:stretch/>
        </p:blipFill>
        <p:spPr>
          <a:xfrm>
            <a:off x="3461528" y="928436"/>
            <a:ext cx="5385721" cy="1156933"/>
          </a:xfrm>
          <a:prstGeom prst="rect">
            <a:avLst/>
          </a:prstGeom>
        </p:spPr>
      </p:pic>
      <p:sp>
        <p:nvSpPr>
          <p:cNvPr id="5" name="Oval 4">
            <a:extLst>
              <a:ext uri="{FF2B5EF4-FFF2-40B4-BE49-F238E27FC236}">
                <a16:creationId xmlns:a16="http://schemas.microsoft.com/office/drawing/2014/main" xmlns="" id="{5771B0FB-AAA6-4CC5-851C-F5EE3671C117}"/>
              </a:ext>
            </a:extLst>
          </p:cNvPr>
          <p:cNvSpPr/>
          <p:nvPr/>
        </p:nvSpPr>
        <p:spPr>
          <a:xfrm>
            <a:off x="11109852" y="888391"/>
            <a:ext cx="574765" cy="63394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866358"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572090" y="2174857"/>
            <a:ext cx="929426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Program Components and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lvl="2"/>
            <a:r>
              <a:rPr kumimoji="0" lang="en-US" sz="3200" b="1" i="0" u="none" strike="noStrike" kern="1200" cap="none" spc="0" normalizeH="0" baseline="0" noProof="0" dirty="0">
                <a:ln>
                  <a:noFill/>
                </a:ln>
                <a:solidFill>
                  <a:prstClr val="black"/>
                </a:solidFill>
                <a:effectLst/>
                <a:uLnTx/>
                <a:uFillTx/>
                <a:ea typeface="+mn-ea"/>
                <a:cs typeface="+mn-cs"/>
              </a:rPr>
              <a:t>Best Management Practices</a:t>
            </a:r>
          </a:p>
          <a:p>
            <a:pPr lvl="2"/>
            <a:r>
              <a:rPr kumimoji="0" lang="en-US" sz="3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Animal Health </a:t>
            </a:r>
          </a:p>
          <a:p>
            <a:pPr lvl="2"/>
            <a:r>
              <a:rPr kumimoji="0" lang="en-US"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Feed and Nutrition</a:t>
            </a:r>
          </a:p>
          <a:p>
            <a:pPr lvl="2"/>
            <a:r>
              <a:rPr kumimoji="0" lang="en-US"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Housing and Facilities</a:t>
            </a:r>
          </a:p>
          <a:p>
            <a:pPr lvl="2"/>
            <a:r>
              <a:rPr kumimoji="0" lang="en-US"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Handling and Transportation</a:t>
            </a:r>
          </a:p>
          <a:p>
            <a:pPr lvl="2"/>
            <a:r>
              <a:rPr kumimoji="0" lang="en-US"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Overall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10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308875" y="6208905"/>
            <a:ext cx="469943" cy="48476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1</a:t>
            </a:r>
          </a:p>
        </p:txBody>
      </p:sp>
      <p:pic>
        <p:nvPicPr>
          <p:cNvPr id="4" name="Picture Placeholder 5" descr="VQA_Manual_2018_Rev3 (002).pdf - Adobe Acrobat Reader DC">
            <a:extLst>
              <a:ext uri="{FF2B5EF4-FFF2-40B4-BE49-F238E27FC236}">
                <a16:creationId xmlns:a16="http://schemas.microsoft.com/office/drawing/2014/main" xmlns="" id="{39EFA34C-3673-43FE-A334-85CF0B2662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3550" b="7727"/>
          <a:stretch/>
        </p:blipFill>
        <p:spPr>
          <a:xfrm>
            <a:off x="3461528" y="928436"/>
            <a:ext cx="5385721" cy="1156933"/>
          </a:xfrm>
          <a:prstGeom prst="rect">
            <a:avLst/>
          </a:prstGeom>
        </p:spPr>
      </p:pic>
      <p:sp>
        <p:nvSpPr>
          <p:cNvPr id="5" name="Oval 4">
            <a:extLst>
              <a:ext uri="{FF2B5EF4-FFF2-40B4-BE49-F238E27FC236}">
                <a16:creationId xmlns:a16="http://schemas.microsoft.com/office/drawing/2014/main" xmlns="" id="{5771B0FB-AAA6-4CC5-851C-F5EE3671C117}"/>
              </a:ext>
            </a:extLst>
          </p:cNvPr>
          <p:cNvSpPr/>
          <p:nvPr/>
        </p:nvSpPr>
        <p:spPr>
          <a:xfrm>
            <a:off x="10966949" y="906011"/>
            <a:ext cx="574765" cy="63394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597472" y="792095"/>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620441" y="2279642"/>
            <a:ext cx="9294268"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Program Components and Requirements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latin typeface="Calibri" panose="020F0502020204030204" pitchFamily="34" charset="0"/>
                <a:ea typeface="Calibri" panose="020F0502020204030204" pitchFamily="34" charset="0"/>
                <a:cs typeface="Times New Roman" panose="02020603050405020304" pitchFamily="18" charset="0"/>
              </a:rPr>
              <a:t>Have a licensed veterinarian assess and provide documentation that Best Management Practices are being followed </a:t>
            </a:r>
          </a:p>
          <a:p>
            <a:pPr marL="914400" lvl="1" indent="-457200">
              <a:buFont typeface="Arial" panose="020B060402020202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(Appendix 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40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323690" y="6178528"/>
            <a:ext cx="440313" cy="67947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1</a:t>
            </a:r>
          </a:p>
        </p:txBody>
      </p:sp>
      <p:pic>
        <p:nvPicPr>
          <p:cNvPr id="4" name="Picture Placeholder 5" descr="VQA_Manual_2018_Rev3 (002).pdf - Adobe Acrobat Reader DC">
            <a:extLst>
              <a:ext uri="{FF2B5EF4-FFF2-40B4-BE49-F238E27FC236}">
                <a16:creationId xmlns:a16="http://schemas.microsoft.com/office/drawing/2014/main" xmlns="" id="{39EFA34C-3673-43FE-A334-85CF0B2662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3550" b="7727"/>
          <a:stretch/>
        </p:blipFill>
        <p:spPr>
          <a:xfrm>
            <a:off x="3461528" y="928436"/>
            <a:ext cx="5385721" cy="1156933"/>
          </a:xfrm>
          <a:prstGeom prst="rect">
            <a:avLst/>
          </a:prstGeom>
        </p:spPr>
      </p:pic>
      <p:sp>
        <p:nvSpPr>
          <p:cNvPr id="5" name="Oval 4">
            <a:extLst>
              <a:ext uri="{FF2B5EF4-FFF2-40B4-BE49-F238E27FC236}">
                <a16:creationId xmlns:a16="http://schemas.microsoft.com/office/drawing/2014/main" xmlns="" id="{5771B0FB-AAA6-4CC5-851C-F5EE3671C117}"/>
              </a:ext>
            </a:extLst>
          </p:cNvPr>
          <p:cNvSpPr/>
          <p:nvPr/>
        </p:nvSpPr>
        <p:spPr>
          <a:xfrm>
            <a:off x="10980012" y="928436"/>
            <a:ext cx="574765" cy="63394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10535" y="814520"/>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603410" y="2249437"/>
            <a:ext cx="10348641"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Program Components and Requirements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Participate in a VQA educational presentation by an industry representative, and document completion of the training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Complete and pass a VQA test following the educational presentation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2E4BAC9B-A5EF-4997-BA3F-6BE683956CF0}"/>
              </a:ext>
            </a:extLst>
          </p:cNvPr>
          <p:cNvSpPr txBox="1"/>
          <p:nvPr/>
        </p:nvSpPr>
        <p:spPr>
          <a:xfrm>
            <a:off x="2795451" y="5558035"/>
            <a:ext cx="7679153" cy="461665"/>
          </a:xfrm>
          <a:prstGeom prst="rect">
            <a:avLst/>
          </a:prstGeom>
          <a:noFill/>
        </p:spPr>
        <p:txBody>
          <a:bodyPr wrap="none" rtlCol="0">
            <a:spAutoFit/>
          </a:bodyPr>
          <a:lstStyle/>
          <a:p>
            <a:r>
              <a:rPr lang="en-US" sz="2400" i="1" dirty="0">
                <a:latin typeface="Rockwell" panose="02060603020205020403" pitchFamily="18" charset="0"/>
              </a:rPr>
              <a:t>The exam will be provided after the presentation today</a:t>
            </a:r>
          </a:p>
        </p:txBody>
      </p:sp>
    </p:spTree>
    <p:extLst>
      <p:ext uri="{BB962C8B-B14F-4D97-AF65-F5344CB8AC3E}">
        <p14:creationId xmlns:p14="http://schemas.microsoft.com/office/powerpoint/2010/main" val="4253557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1</a:t>
            </a:r>
          </a:p>
        </p:txBody>
      </p:sp>
      <p:pic>
        <p:nvPicPr>
          <p:cNvPr id="4" name="Picture Placeholder 5" descr="VQA_Manual_2018_Rev3 (002).pdf - Adobe Acrobat Reader DC">
            <a:extLst>
              <a:ext uri="{FF2B5EF4-FFF2-40B4-BE49-F238E27FC236}">
                <a16:creationId xmlns:a16="http://schemas.microsoft.com/office/drawing/2014/main" xmlns="" id="{39EFA34C-3673-43FE-A334-85CF0B2662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3550" b="7727"/>
          <a:stretch/>
        </p:blipFill>
        <p:spPr>
          <a:xfrm>
            <a:off x="3461528" y="928436"/>
            <a:ext cx="5385721" cy="1156933"/>
          </a:xfrm>
          <a:prstGeom prst="rect">
            <a:avLst/>
          </a:prstGeom>
        </p:spPr>
      </p:pic>
      <p:sp>
        <p:nvSpPr>
          <p:cNvPr id="5" name="Oval 4">
            <a:extLst>
              <a:ext uri="{FF2B5EF4-FFF2-40B4-BE49-F238E27FC236}">
                <a16:creationId xmlns:a16="http://schemas.microsoft.com/office/drawing/2014/main" xmlns="" id="{5771B0FB-AAA6-4CC5-851C-F5EE3671C117}"/>
              </a:ext>
            </a:extLst>
          </p:cNvPr>
          <p:cNvSpPr/>
          <p:nvPr/>
        </p:nvSpPr>
        <p:spPr>
          <a:xfrm>
            <a:off x="10973991" y="892948"/>
            <a:ext cx="574765" cy="63394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731819" y="875197"/>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607378" y="2434434"/>
            <a:ext cx="888932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Program Components and Requirements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Continually review practices for ongoing improvement and innovation on the farm</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Re-certification is required every three years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xmlns="" id="{08F4F9BC-338A-459C-A0B2-549CF94B13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47248" y="3163037"/>
            <a:ext cx="2560449" cy="3035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2509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xmlns="" id="{5194F974-31EE-4EF8-873C-873EF11DC8B4}"/>
              </a:ext>
            </a:extLst>
          </p:cNvPr>
          <p:cNvSpPr/>
          <p:nvPr/>
        </p:nvSpPr>
        <p:spPr>
          <a:xfrm>
            <a:off x="11254253" y="3925637"/>
            <a:ext cx="809909" cy="82110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46</a:t>
            </a:r>
          </a:p>
        </p:txBody>
      </p:sp>
      <p:sp>
        <p:nvSpPr>
          <p:cNvPr id="10" name="Oval 9">
            <a:extLst>
              <a:ext uri="{FF2B5EF4-FFF2-40B4-BE49-F238E27FC236}">
                <a16:creationId xmlns:a16="http://schemas.microsoft.com/office/drawing/2014/main" xmlns="" id="{CA26A399-64D1-4038-ACF5-6F88CD4474B8}"/>
              </a:ext>
            </a:extLst>
          </p:cNvPr>
          <p:cNvSpPr/>
          <p:nvPr/>
        </p:nvSpPr>
        <p:spPr>
          <a:xfrm>
            <a:off x="10175046" y="3930401"/>
            <a:ext cx="809909" cy="82110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41</a:t>
            </a:r>
          </a:p>
        </p:txBody>
      </p:sp>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2806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102445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Documentation to Submit – 1 set per farm</a:t>
            </a:r>
          </a:p>
        </p:txBody>
      </p:sp>
      <p:pic>
        <p:nvPicPr>
          <p:cNvPr id="4" name="Picture Placeholder 5" descr="VQA_Manual_2018_Rev4 (002).pdf - Adobe Acrobat Reader DC">
            <a:extLst>
              <a:ext uri="{FF2B5EF4-FFF2-40B4-BE49-F238E27FC236}">
                <a16:creationId xmlns:a16="http://schemas.microsoft.com/office/drawing/2014/main" xmlns="" id="{75A8DE15-C268-4CC3-AAF1-79D6798088A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32792" y="2078823"/>
            <a:ext cx="5383194" cy="1916348"/>
          </a:xfrm>
          <a:prstGeom prst="rect">
            <a:avLst/>
          </a:prstGeom>
          <a:ln w="12700">
            <a:solidFill>
              <a:schemeClr val="tx1"/>
            </a:solidFill>
          </a:ln>
        </p:spPr>
      </p:pic>
      <p:pic>
        <p:nvPicPr>
          <p:cNvPr id="5" name="Picture Placeholder 5">
            <a:extLst>
              <a:ext uri="{FF2B5EF4-FFF2-40B4-BE49-F238E27FC236}">
                <a16:creationId xmlns:a16="http://schemas.microsoft.com/office/drawing/2014/main" xmlns="" id="{D7C63A98-65B1-4DD5-8E30-15E4AA083F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5570"/>
          <a:stretch/>
        </p:blipFill>
        <p:spPr>
          <a:xfrm>
            <a:off x="2252038" y="2970240"/>
            <a:ext cx="5088539" cy="2351438"/>
          </a:xfrm>
          <a:prstGeom prst="rect">
            <a:avLst/>
          </a:prstGeom>
          <a:ln w="12700">
            <a:solidFill>
              <a:schemeClr val="tx1"/>
            </a:solidFill>
          </a:ln>
        </p:spPr>
      </p:pic>
      <p:pic>
        <p:nvPicPr>
          <p:cNvPr id="8" name="Picture Placeholder 5" descr="Presentation6 - PowerPoint">
            <a:extLst>
              <a:ext uri="{FF2B5EF4-FFF2-40B4-BE49-F238E27FC236}">
                <a16:creationId xmlns:a16="http://schemas.microsoft.com/office/drawing/2014/main" xmlns="" id="{335DA23B-0FD8-4715-893E-BF38DF13419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33103"/>
          <a:stretch/>
        </p:blipFill>
        <p:spPr>
          <a:xfrm>
            <a:off x="1611999" y="4472524"/>
            <a:ext cx="4769829" cy="1954958"/>
          </a:xfrm>
          <a:prstGeom prst="rect">
            <a:avLst/>
          </a:prstGeom>
          <a:ln w="12700">
            <a:solidFill>
              <a:schemeClr val="tx1"/>
            </a:solidFill>
          </a:ln>
        </p:spPr>
      </p:pic>
      <p:sp>
        <p:nvSpPr>
          <p:cNvPr id="2" name="TextBox 1">
            <a:extLst>
              <a:ext uri="{FF2B5EF4-FFF2-40B4-BE49-F238E27FC236}">
                <a16:creationId xmlns:a16="http://schemas.microsoft.com/office/drawing/2014/main" xmlns="" id="{2CF32D66-A1F6-418A-AA76-37A37CD27DC6}"/>
              </a:ext>
            </a:extLst>
          </p:cNvPr>
          <p:cNvSpPr txBox="1"/>
          <p:nvPr/>
        </p:nvSpPr>
        <p:spPr>
          <a:xfrm>
            <a:off x="7340577" y="2078823"/>
            <a:ext cx="4610942" cy="2554545"/>
          </a:xfrm>
          <a:prstGeom prst="rect">
            <a:avLst/>
          </a:prstGeom>
          <a:noFill/>
        </p:spPr>
        <p:txBody>
          <a:bodyPr wrap="none" rtlCol="0">
            <a:spAutoFit/>
          </a:bodyPr>
          <a:lstStyle/>
          <a:p>
            <a:r>
              <a:rPr lang="en-US" sz="3200" b="1" dirty="0"/>
              <a:t>Submit these three forms </a:t>
            </a:r>
          </a:p>
          <a:p>
            <a:pPr marL="457200" indent="-457200">
              <a:buFont typeface="Arial" panose="020B0604020202020204" pitchFamily="34" charset="0"/>
              <a:buChar char="•"/>
            </a:pPr>
            <a:r>
              <a:rPr lang="en-US" sz="3200" dirty="0"/>
              <a:t>A – B – C</a:t>
            </a:r>
          </a:p>
          <a:p>
            <a:pPr marL="457200" indent="-457200">
              <a:buFont typeface="Arial" panose="020B0604020202020204" pitchFamily="34" charset="0"/>
              <a:buChar char="•"/>
            </a:pPr>
            <a:r>
              <a:rPr lang="en-US" sz="3200" dirty="0"/>
              <a:t>Print clearly</a:t>
            </a:r>
          </a:p>
          <a:p>
            <a:pPr marL="457200" indent="-457200">
              <a:buFont typeface="Arial" panose="020B0604020202020204" pitchFamily="34" charset="0"/>
              <a:buChar char="•"/>
            </a:pPr>
            <a:r>
              <a:rPr lang="en-US" sz="3200" dirty="0"/>
              <a:t>Complete fully</a:t>
            </a:r>
          </a:p>
          <a:p>
            <a:pPr marL="457200" indent="-457200">
              <a:buFont typeface="Arial" panose="020B0604020202020204" pitchFamily="34" charset="0"/>
              <a:buChar char="•"/>
            </a:pPr>
            <a:r>
              <a:rPr lang="en-US" sz="3200" dirty="0"/>
              <a:t>Include pages         to</a:t>
            </a:r>
          </a:p>
        </p:txBody>
      </p:sp>
      <p:pic>
        <p:nvPicPr>
          <p:cNvPr id="9" name="Picture Placeholder 5" descr="Veal Quality Assurance Program Presentation 2018 - PowerPoint">
            <a:extLst>
              <a:ext uri="{FF2B5EF4-FFF2-40B4-BE49-F238E27FC236}">
                <a16:creationId xmlns:a16="http://schemas.microsoft.com/office/drawing/2014/main" xmlns="" id="{EC4C65DB-66B5-4FAA-989A-11233BA46C1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51752"/>
          <a:stretch/>
        </p:blipFill>
        <p:spPr>
          <a:xfrm>
            <a:off x="6212313" y="5030480"/>
            <a:ext cx="5695019" cy="1637046"/>
          </a:xfrm>
          <a:prstGeom prst="rect">
            <a:avLst/>
          </a:prstGeom>
          <a:ln w="12700">
            <a:solidFill>
              <a:schemeClr val="tx1"/>
            </a:solidFill>
          </a:ln>
        </p:spPr>
      </p:pic>
    </p:spTree>
    <p:extLst>
      <p:ext uri="{BB962C8B-B14F-4D97-AF65-F5344CB8AC3E}">
        <p14:creationId xmlns:p14="http://schemas.microsoft.com/office/powerpoint/2010/main" val="4164305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Placeholder 5" descr="VQA_Manual_2018_Rev3 (002).pdf - Adobe Acrobat Reader DC">
            <a:extLst>
              <a:ext uri="{FF2B5EF4-FFF2-40B4-BE49-F238E27FC236}">
                <a16:creationId xmlns:a16="http://schemas.microsoft.com/office/drawing/2014/main" xmlns="" id="{507CF439-D384-4A4B-92BA-ABFE8B0B15D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64722" y="2990193"/>
            <a:ext cx="5797451" cy="3168869"/>
          </a:xfrm>
          <a:prstGeom prst="rect">
            <a:avLst/>
          </a:prstGeom>
          <a:ln w="19050">
            <a:solidFill>
              <a:schemeClr val="tx1"/>
            </a:solidFill>
          </a:ln>
        </p:spPr>
      </p:pic>
      <p:sp>
        <p:nvSpPr>
          <p:cNvPr id="2" name="TextBox 1">
            <a:extLst>
              <a:ext uri="{FF2B5EF4-FFF2-40B4-BE49-F238E27FC236}">
                <a16:creationId xmlns:a16="http://schemas.microsoft.com/office/drawing/2014/main" xmlns="" id="{2CF32D66-A1F6-418A-AA76-37A37CD27DC6}"/>
              </a:ext>
            </a:extLst>
          </p:cNvPr>
          <p:cNvSpPr txBox="1"/>
          <p:nvPr/>
        </p:nvSpPr>
        <p:spPr>
          <a:xfrm>
            <a:off x="834959" y="1989236"/>
            <a:ext cx="110049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Important Reminders – Page            in the manual </a:t>
            </a:r>
          </a:p>
        </p:txBody>
      </p:sp>
      <p:sp>
        <p:nvSpPr>
          <p:cNvPr id="12" name="Oval 11">
            <a:extLst>
              <a:ext uri="{FF2B5EF4-FFF2-40B4-BE49-F238E27FC236}">
                <a16:creationId xmlns:a16="http://schemas.microsoft.com/office/drawing/2014/main" xmlns="" id="{5194F974-31EE-4EF8-873C-873EF11DC8B4}"/>
              </a:ext>
            </a:extLst>
          </p:cNvPr>
          <p:cNvSpPr/>
          <p:nvPr/>
        </p:nvSpPr>
        <p:spPr>
          <a:xfrm>
            <a:off x="5882273" y="1871072"/>
            <a:ext cx="809909" cy="82110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42</a:t>
            </a:r>
          </a:p>
        </p:txBody>
      </p:sp>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313105" y="6331973"/>
            <a:ext cx="416779" cy="30693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102445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Documentation to Submit – 1 set per farm</a:t>
            </a:r>
          </a:p>
        </p:txBody>
      </p:sp>
      <p:sp>
        <p:nvSpPr>
          <p:cNvPr id="3" name="Oval 2">
            <a:extLst>
              <a:ext uri="{FF2B5EF4-FFF2-40B4-BE49-F238E27FC236}">
                <a16:creationId xmlns:a16="http://schemas.microsoft.com/office/drawing/2014/main" xmlns="" id="{AC251526-8C97-40B8-9EC9-6D26B6D2062E}"/>
              </a:ext>
            </a:extLst>
          </p:cNvPr>
          <p:cNvSpPr/>
          <p:nvPr/>
        </p:nvSpPr>
        <p:spPr>
          <a:xfrm>
            <a:off x="910923" y="4058853"/>
            <a:ext cx="5781259" cy="1080705"/>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B0BE00C8-201D-4E52-A4E4-5C049CE6396F}"/>
              </a:ext>
            </a:extLst>
          </p:cNvPr>
          <p:cNvSpPr txBox="1"/>
          <p:nvPr/>
        </p:nvSpPr>
        <p:spPr>
          <a:xfrm>
            <a:off x="6662173" y="3006717"/>
            <a:ext cx="5343024" cy="2554545"/>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Items on this checklist          that receive a                  </a:t>
            </a:r>
          </a:p>
          <a:p>
            <a:pPr marR="0" lvl="0" algn="ctr"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No</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Needs Improvement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should be addressed prior to submitting for certification</a:t>
            </a:r>
          </a:p>
        </p:txBody>
      </p:sp>
    </p:spTree>
    <p:extLst>
      <p:ext uri="{BB962C8B-B14F-4D97-AF65-F5344CB8AC3E}">
        <p14:creationId xmlns:p14="http://schemas.microsoft.com/office/powerpoint/2010/main" val="1143697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CF32D66-A1F6-418A-AA76-37A37CD27DC6}"/>
              </a:ext>
            </a:extLst>
          </p:cNvPr>
          <p:cNvSpPr txBox="1"/>
          <p:nvPr/>
        </p:nvSpPr>
        <p:spPr>
          <a:xfrm>
            <a:off x="834959" y="1989236"/>
            <a:ext cx="110049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Important Reminders – Page            in the manual </a:t>
            </a:r>
          </a:p>
        </p:txBody>
      </p:sp>
      <p:sp>
        <p:nvSpPr>
          <p:cNvPr id="12" name="Oval 11">
            <a:extLst>
              <a:ext uri="{FF2B5EF4-FFF2-40B4-BE49-F238E27FC236}">
                <a16:creationId xmlns:a16="http://schemas.microsoft.com/office/drawing/2014/main" xmlns="" id="{5194F974-31EE-4EF8-873C-873EF11DC8B4}"/>
              </a:ext>
            </a:extLst>
          </p:cNvPr>
          <p:cNvSpPr/>
          <p:nvPr/>
        </p:nvSpPr>
        <p:spPr>
          <a:xfrm>
            <a:off x="5882273" y="1871072"/>
            <a:ext cx="809909" cy="82110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46</a:t>
            </a:r>
          </a:p>
        </p:txBody>
      </p:sp>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313105" y="6331973"/>
            <a:ext cx="416779" cy="30693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102445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Documentation to Submit – 1 set per farm</a:t>
            </a:r>
          </a:p>
        </p:txBody>
      </p:sp>
      <p:pic>
        <p:nvPicPr>
          <p:cNvPr id="8" name="Picture Placeholder 5" descr="VQA_Manual_2018_Rev3 (002).pdf - Adobe Acrobat Reader DC">
            <a:extLst>
              <a:ext uri="{FF2B5EF4-FFF2-40B4-BE49-F238E27FC236}">
                <a16:creationId xmlns:a16="http://schemas.microsoft.com/office/drawing/2014/main" xmlns="" id="{FBD04670-9B56-4508-A6E1-39A21F562DF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4113" y="2734137"/>
            <a:ext cx="6217920" cy="3461309"/>
          </a:xfrm>
          <a:prstGeom prst="rect">
            <a:avLst/>
          </a:prstGeom>
          <a:ln w="12700">
            <a:solidFill>
              <a:schemeClr val="tx1"/>
            </a:solidFill>
          </a:ln>
        </p:spPr>
      </p:pic>
      <p:sp>
        <p:nvSpPr>
          <p:cNvPr id="3" name="Oval 2">
            <a:extLst>
              <a:ext uri="{FF2B5EF4-FFF2-40B4-BE49-F238E27FC236}">
                <a16:creationId xmlns:a16="http://schemas.microsoft.com/office/drawing/2014/main" xmlns="" id="{AC251526-8C97-40B8-9EC9-6D26B6D2062E}"/>
              </a:ext>
            </a:extLst>
          </p:cNvPr>
          <p:cNvSpPr/>
          <p:nvPr/>
        </p:nvSpPr>
        <p:spPr>
          <a:xfrm>
            <a:off x="1442500" y="4632960"/>
            <a:ext cx="5781259" cy="914400"/>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B0BE00C8-201D-4E52-A4E4-5C049CE6396F}"/>
              </a:ext>
            </a:extLst>
          </p:cNvPr>
          <p:cNvSpPr txBox="1"/>
          <p:nvPr/>
        </p:nvSpPr>
        <p:spPr>
          <a:xfrm>
            <a:off x="8214360" y="2992815"/>
            <a:ext cx="3733800"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Total number of calves raised </a:t>
            </a:r>
            <a:r>
              <a:rPr lang="en-US" sz="3200" b="1" dirty="0"/>
              <a:t>annually</a:t>
            </a:r>
          </a:p>
          <a:p>
            <a:pPr marL="457200" indent="-457200">
              <a:buFont typeface="Arial" panose="020B0604020202020204" pitchFamily="34" charset="0"/>
              <a:buChar char="•"/>
            </a:pPr>
            <a:r>
              <a:rPr lang="en-US" sz="3200" dirty="0"/>
              <a:t>Transitioned to group pens…?</a:t>
            </a:r>
          </a:p>
        </p:txBody>
      </p:sp>
      <p:cxnSp>
        <p:nvCxnSpPr>
          <p:cNvPr id="9" name="Straight Arrow Connector 8">
            <a:extLst>
              <a:ext uri="{FF2B5EF4-FFF2-40B4-BE49-F238E27FC236}">
                <a16:creationId xmlns:a16="http://schemas.microsoft.com/office/drawing/2014/main" xmlns="" id="{5A7822A5-0E24-4A40-BAC9-09102B758D53}"/>
              </a:ext>
            </a:extLst>
          </p:cNvPr>
          <p:cNvCxnSpPr>
            <a:cxnSpLocks/>
          </p:cNvCxnSpPr>
          <p:nvPr/>
        </p:nvCxnSpPr>
        <p:spPr>
          <a:xfrm flipH="1">
            <a:off x="6138850" y="3390370"/>
            <a:ext cx="2075510" cy="1552885"/>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6E5B2578-D16B-46E6-BE06-047A74F88D67}"/>
              </a:ext>
            </a:extLst>
          </p:cNvPr>
          <p:cNvCxnSpPr>
            <a:cxnSpLocks/>
          </p:cNvCxnSpPr>
          <p:nvPr/>
        </p:nvCxnSpPr>
        <p:spPr>
          <a:xfrm flipH="1">
            <a:off x="6692182" y="4792908"/>
            <a:ext cx="1522178" cy="347013"/>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525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Placeholder 5" descr="VQA_Manual_2018_Rev3 (002).pdf - Adobe Acrobat Reader DC">
            <a:extLst>
              <a:ext uri="{FF2B5EF4-FFF2-40B4-BE49-F238E27FC236}">
                <a16:creationId xmlns:a16="http://schemas.microsoft.com/office/drawing/2014/main" xmlns="" id="{A7DCB196-C844-42C6-BADB-C5058DACB3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45520" y="4322886"/>
            <a:ext cx="5897940" cy="1834593"/>
          </a:xfrm>
          <a:prstGeom prst="rect">
            <a:avLst/>
          </a:prstGeom>
        </p:spPr>
      </p:pic>
      <p:sp>
        <p:nvSpPr>
          <p:cNvPr id="2" name="TextBox 1">
            <a:extLst>
              <a:ext uri="{FF2B5EF4-FFF2-40B4-BE49-F238E27FC236}">
                <a16:creationId xmlns:a16="http://schemas.microsoft.com/office/drawing/2014/main" xmlns="" id="{2CF32D66-A1F6-418A-AA76-37A37CD27DC6}"/>
              </a:ext>
            </a:extLst>
          </p:cNvPr>
          <p:cNvSpPr txBox="1"/>
          <p:nvPr/>
        </p:nvSpPr>
        <p:spPr>
          <a:xfrm>
            <a:off x="834959" y="1989236"/>
            <a:ext cx="1100494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Submit these three forms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 B – 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1 set per farm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Include additional names of those who have completed the training on page</a:t>
            </a:r>
          </a:p>
        </p:txBody>
      </p:sp>
      <p:sp>
        <p:nvSpPr>
          <p:cNvPr id="12" name="Oval 11">
            <a:extLst>
              <a:ext uri="{FF2B5EF4-FFF2-40B4-BE49-F238E27FC236}">
                <a16:creationId xmlns:a16="http://schemas.microsoft.com/office/drawing/2014/main" xmlns="" id="{5194F974-31EE-4EF8-873C-873EF11DC8B4}"/>
              </a:ext>
            </a:extLst>
          </p:cNvPr>
          <p:cNvSpPr/>
          <p:nvPr/>
        </p:nvSpPr>
        <p:spPr>
          <a:xfrm>
            <a:off x="4159770" y="3912336"/>
            <a:ext cx="809909" cy="82110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46</a:t>
            </a:r>
          </a:p>
        </p:txBody>
      </p:sp>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313105" y="6331973"/>
            <a:ext cx="416779" cy="30693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102445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Documentation to Submit – 1 set per farm</a:t>
            </a:r>
          </a:p>
        </p:txBody>
      </p:sp>
      <p:sp>
        <p:nvSpPr>
          <p:cNvPr id="3" name="TextBox 2">
            <a:extLst>
              <a:ext uri="{FF2B5EF4-FFF2-40B4-BE49-F238E27FC236}">
                <a16:creationId xmlns:a16="http://schemas.microsoft.com/office/drawing/2014/main" xmlns="" id="{E39FAB66-2F1C-4EF4-9E67-E20D0ACAF9A3}"/>
              </a:ext>
            </a:extLst>
          </p:cNvPr>
          <p:cNvSpPr txBox="1"/>
          <p:nvPr/>
        </p:nvSpPr>
        <p:spPr>
          <a:xfrm rot="20734328">
            <a:off x="2349072" y="5075699"/>
            <a:ext cx="2931765"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Make 2 copies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Send one set to:</a:t>
            </a:r>
          </a:p>
        </p:txBody>
      </p:sp>
    </p:spTree>
    <p:extLst>
      <p:ext uri="{BB962C8B-B14F-4D97-AF65-F5344CB8AC3E}">
        <p14:creationId xmlns:p14="http://schemas.microsoft.com/office/powerpoint/2010/main" val="202269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377218" y="6209108"/>
            <a:ext cx="413021" cy="6488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6981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WHAT QUESTIONS DO YOU HAVE?</a:t>
            </a:r>
          </a:p>
        </p:txBody>
      </p:sp>
      <p:sp>
        <p:nvSpPr>
          <p:cNvPr id="8" name="TextBox 7">
            <a:extLst>
              <a:ext uri="{FF2B5EF4-FFF2-40B4-BE49-F238E27FC236}">
                <a16:creationId xmlns:a16="http://schemas.microsoft.com/office/drawing/2014/main" xmlns="" id="{A4E5DD36-25D6-42D3-9FAD-F5CC370AE06D}"/>
              </a:ext>
            </a:extLst>
          </p:cNvPr>
          <p:cNvSpPr txBox="1"/>
          <p:nvPr/>
        </p:nvSpPr>
        <p:spPr>
          <a:xfrm>
            <a:off x="883920" y="2137569"/>
            <a:ext cx="4582537" cy="2554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Funding and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Documentation to submit</a:t>
            </a:r>
          </a:p>
        </p:txBody>
      </p:sp>
      <p:sp>
        <p:nvSpPr>
          <p:cNvPr id="10" name="TextBox 9">
            <a:extLst>
              <a:ext uri="{FF2B5EF4-FFF2-40B4-BE49-F238E27FC236}">
                <a16:creationId xmlns:a16="http://schemas.microsoft.com/office/drawing/2014/main" xmlns="" id="{9621E9D0-BF7B-438A-A7E4-92D18B1DE4D8}"/>
              </a:ext>
            </a:extLst>
          </p:cNvPr>
          <p:cNvSpPr txBox="1"/>
          <p:nvPr/>
        </p:nvSpPr>
        <p:spPr>
          <a:xfrm>
            <a:off x="3036412" y="5314276"/>
            <a:ext cx="611917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UP NEXT:  Chapter 2 Animal Health</a:t>
            </a:r>
          </a:p>
        </p:txBody>
      </p:sp>
      <p:pic>
        <p:nvPicPr>
          <p:cNvPr id="9" name="Picture 8">
            <a:extLst>
              <a:ext uri="{FF2B5EF4-FFF2-40B4-BE49-F238E27FC236}">
                <a16:creationId xmlns:a16="http://schemas.microsoft.com/office/drawing/2014/main" xmlns="" id="{9DB0059A-268D-48D6-A86F-4509189FEA3F}"/>
              </a:ext>
            </a:extLst>
          </p:cNvPr>
          <p:cNvPicPr>
            <a:picLocks noChangeAspect="1"/>
          </p:cNvPicPr>
          <p:nvPr/>
        </p:nvPicPr>
        <p:blipFill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aturation sat="200000"/>
                    </a14:imgEffect>
                    <a14:imgEffect>
                      <a14:brightnessContrast contrast="-40000"/>
                    </a14:imgEffect>
                  </a14:imgLayer>
                </a14:imgProps>
              </a:ext>
              <a:ext uri="{28A0092B-C50C-407E-A947-70E740481C1C}">
                <a14:useLocalDpi xmlns:a14="http://schemas.microsoft.com/office/drawing/2010/main"/>
              </a:ext>
            </a:extLst>
          </a:blip>
          <a:srcRect l="17778" t="5000" r="25185" b="9462"/>
          <a:stretch/>
        </p:blipFill>
        <p:spPr>
          <a:xfrm>
            <a:off x="9155588" y="2137569"/>
            <a:ext cx="2423718" cy="3634838"/>
          </a:xfrm>
          <a:prstGeom prst="rect">
            <a:avLst/>
          </a:prstGeom>
        </p:spPr>
      </p:pic>
    </p:spTree>
    <p:extLst>
      <p:ext uri="{BB962C8B-B14F-4D97-AF65-F5344CB8AC3E}">
        <p14:creationId xmlns:p14="http://schemas.microsoft.com/office/powerpoint/2010/main" val="1407585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42384"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423240" y="2933864"/>
            <a:ext cx="785641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prstClr val="black"/>
              </a:solidFill>
              <a:latin typeface="Rockwell" panose="020606030202050204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ea typeface="+mn-ea"/>
                <a:cs typeface="+mn-cs"/>
              </a:rPr>
              <a:t>Calf health is a team effort</a:t>
            </a:r>
          </a:p>
        </p:txBody>
      </p:sp>
      <p:pic>
        <p:nvPicPr>
          <p:cNvPr id="11" name="Picture Placeholder 5" descr="VQA_Manual_2018_Rev3 (002).pdf - Adobe Acrobat Reader DC">
            <a:extLst>
              <a:ext uri="{FF2B5EF4-FFF2-40B4-BE49-F238E27FC236}">
                <a16:creationId xmlns:a16="http://schemas.microsoft.com/office/drawing/2014/main" xmlns="" id="{931D64E9-C1C8-4EA7-86E2-F345A3B4D6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8930" b="17329"/>
          <a:stretch/>
        </p:blipFill>
        <p:spPr>
          <a:xfrm>
            <a:off x="3589378" y="1384663"/>
            <a:ext cx="5537366" cy="966652"/>
          </a:xfrm>
          <a:prstGeom prst="rect">
            <a:avLst/>
          </a:prstGeom>
        </p:spPr>
      </p:pic>
      <p:sp>
        <p:nvSpPr>
          <p:cNvPr id="5" name="Oval 4">
            <a:extLst>
              <a:ext uri="{FF2B5EF4-FFF2-40B4-BE49-F238E27FC236}">
                <a16:creationId xmlns:a16="http://schemas.microsoft.com/office/drawing/2014/main" xmlns="" id="{5771B0FB-AAA6-4CC5-851C-F5EE3671C117}"/>
              </a:ext>
            </a:extLst>
          </p:cNvPr>
          <p:cNvSpPr/>
          <p:nvPr/>
        </p:nvSpPr>
        <p:spPr>
          <a:xfrm>
            <a:off x="10886820" y="807522"/>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11</a:t>
            </a:r>
          </a:p>
        </p:txBody>
      </p:sp>
      <p:pic>
        <p:nvPicPr>
          <p:cNvPr id="12" name="Picture 11">
            <a:extLst>
              <a:ext uri="{FF2B5EF4-FFF2-40B4-BE49-F238E27FC236}">
                <a16:creationId xmlns:a16="http://schemas.microsoft.com/office/drawing/2014/main" xmlns="" id="{DB0E1346-01EA-4290-900D-E9278D4BFC9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57260" y="2749667"/>
            <a:ext cx="2929560" cy="3507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926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2806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PROGRAM OVERVIEW</a:t>
            </a:r>
          </a:p>
        </p:txBody>
      </p:sp>
      <p:pic>
        <p:nvPicPr>
          <p:cNvPr id="4" name="Picture 3">
            <a:extLst>
              <a:ext uri="{FF2B5EF4-FFF2-40B4-BE49-F238E27FC236}">
                <a16:creationId xmlns:a16="http://schemas.microsoft.com/office/drawing/2014/main" xmlns="" id="{DC7E5EE5-F67F-4017-99E0-9A93C03F01C4}"/>
              </a:ext>
            </a:extLst>
          </p:cNvPr>
          <p:cNvPicPr>
            <a:picLocks noChangeAspect="1"/>
          </p:cNvPicPr>
          <p:nvPr/>
        </p:nvPicPr>
        <p:blipFill>
          <a:blip r:embed="rId4"/>
          <a:stretch>
            <a:fillRect/>
          </a:stretch>
        </p:blipFill>
        <p:spPr>
          <a:xfrm>
            <a:off x="8521256" y="3782714"/>
            <a:ext cx="2647487" cy="2166125"/>
          </a:xfrm>
          <a:prstGeom prst="rect">
            <a:avLst/>
          </a:prstGeom>
        </p:spPr>
      </p:pic>
      <p:sp>
        <p:nvSpPr>
          <p:cNvPr id="5" name="TextBox 4">
            <a:extLst>
              <a:ext uri="{FF2B5EF4-FFF2-40B4-BE49-F238E27FC236}">
                <a16:creationId xmlns:a16="http://schemas.microsoft.com/office/drawing/2014/main" xmlns="" id="{DB2F60CA-47EA-457E-BE84-E782B36FD902}"/>
              </a:ext>
            </a:extLst>
          </p:cNvPr>
          <p:cNvSpPr txBox="1"/>
          <p:nvPr/>
        </p:nvSpPr>
        <p:spPr>
          <a:xfrm>
            <a:off x="666161" y="2397948"/>
            <a:ext cx="10017079"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Funded by The Beef Checkoff</a:t>
            </a:r>
          </a:p>
          <a:p>
            <a:pPr marL="457200" indent="-457200">
              <a:buFont typeface="Arial" panose="020B0604020202020204" pitchFamily="34" charset="0"/>
              <a:buChar char="•"/>
            </a:pPr>
            <a:r>
              <a:rPr lang="en-US" sz="3200" dirty="0"/>
              <a:t>Administered by the North American Meat Institute</a:t>
            </a:r>
          </a:p>
          <a:p>
            <a:pPr marL="457200" indent="-457200">
              <a:buFont typeface="Arial" panose="020B0604020202020204" pitchFamily="34" charset="0"/>
              <a:buChar char="•"/>
            </a:pPr>
            <a:r>
              <a:rPr lang="en-US" sz="3200" b="1" dirty="0"/>
              <a:t>For more information:  </a:t>
            </a:r>
            <a:r>
              <a:rPr lang="en-US" sz="3200" dirty="0"/>
              <a:t>www.VealFarm.com</a:t>
            </a:r>
          </a:p>
        </p:txBody>
      </p:sp>
    </p:spTree>
    <p:extLst>
      <p:ext uri="{BB962C8B-B14F-4D97-AF65-F5344CB8AC3E}">
        <p14:creationId xmlns:p14="http://schemas.microsoft.com/office/powerpoint/2010/main" val="1960121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14254" y="763877"/>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620441" y="2828337"/>
            <a:ext cx="10493131"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veterinarian has been identified and a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valid VCPR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has been established to assist in planning and conducting the animal health program.</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8569" y="807522"/>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11</a:t>
            </a:r>
          </a:p>
        </p:txBody>
      </p:sp>
      <p:sp>
        <p:nvSpPr>
          <p:cNvPr id="2" name="TextBox 1">
            <a:extLst>
              <a:ext uri="{FF2B5EF4-FFF2-40B4-BE49-F238E27FC236}">
                <a16:creationId xmlns:a16="http://schemas.microsoft.com/office/drawing/2014/main" xmlns="" id="{9E82AD7B-47F9-4E4F-820A-AFF1F4BC58A9}"/>
              </a:ext>
            </a:extLst>
          </p:cNvPr>
          <p:cNvSpPr txBox="1"/>
          <p:nvPr/>
        </p:nvSpPr>
        <p:spPr>
          <a:xfrm>
            <a:off x="2899151" y="5238206"/>
            <a:ext cx="7821693" cy="8925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Veterinarian-Client-Patient-Relationship (VCPR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Appendix A</a:t>
            </a:r>
          </a:p>
        </p:txBody>
      </p:sp>
      <p:pic>
        <p:nvPicPr>
          <p:cNvPr id="10" name="Picture Placeholder 5" descr="VQA_Manual_2018_Rev3 (002).pdf - Adobe Acrobat Reader DC">
            <a:extLst>
              <a:ext uri="{FF2B5EF4-FFF2-40B4-BE49-F238E27FC236}">
                <a16:creationId xmlns:a16="http://schemas.microsoft.com/office/drawing/2014/main" xmlns="" id="{F272E5C6-F67F-4DF3-8C16-9BE31764D8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8930" b="17329"/>
          <a:stretch/>
        </p:blipFill>
        <p:spPr>
          <a:xfrm>
            <a:off x="3589378" y="1384663"/>
            <a:ext cx="5537366" cy="966652"/>
          </a:xfrm>
          <a:prstGeom prst="rect">
            <a:avLst/>
          </a:prstGeom>
        </p:spPr>
      </p:pic>
    </p:spTree>
    <p:extLst>
      <p:ext uri="{BB962C8B-B14F-4D97-AF65-F5344CB8AC3E}">
        <p14:creationId xmlns:p14="http://schemas.microsoft.com/office/powerpoint/2010/main" val="1350462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8783" y="730578"/>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760021" y="1925808"/>
            <a:ext cx="11195927"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Rockwell" panose="02060603020205020403" pitchFamily="18" charset="0"/>
              </a:rPr>
              <a:t>Valid VCPR is one in which:</a:t>
            </a: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r>
              <a:rPr lang="en-US" sz="3200" dirty="0"/>
              <a:t>1) A veterinarian has </a:t>
            </a:r>
            <a:r>
              <a:rPr lang="en-US" sz="3200" b="1" dirty="0"/>
              <a:t>assumed the responsibility </a:t>
            </a:r>
            <a:r>
              <a:rPr lang="en-US" sz="3200" dirty="0"/>
              <a:t>for making medical judgments regarding the health of (an) animal(s) and the need for medical treatment </a:t>
            </a:r>
          </a:p>
          <a:p>
            <a:r>
              <a:rPr lang="en-US" sz="3200" dirty="0"/>
              <a:t>2) There is </a:t>
            </a:r>
            <a:r>
              <a:rPr lang="en-US" sz="3200" b="1" dirty="0"/>
              <a:t>sufficient knowledge </a:t>
            </a:r>
            <a:r>
              <a:rPr lang="en-US" sz="3200" dirty="0"/>
              <a:t>of the animal(s) by the veterinarian </a:t>
            </a:r>
          </a:p>
          <a:p>
            <a:r>
              <a:rPr lang="en-US" sz="3200" dirty="0"/>
              <a:t>3) The practicing veterinarian is </a:t>
            </a:r>
            <a:r>
              <a:rPr lang="en-US" sz="3200" b="1" dirty="0"/>
              <a:t>readily available</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79330" y="778537"/>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12</a:t>
            </a:r>
          </a:p>
        </p:txBody>
      </p:sp>
    </p:spTree>
    <p:extLst>
      <p:ext uri="{BB962C8B-B14F-4D97-AF65-F5344CB8AC3E}">
        <p14:creationId xmlns:p14="http://schemas.microsoft.com/office/powerpoint/2010/main" val="4135711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11415"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620441" y="2828337"/>
            <a:ext cx="10493131"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lvl="0" indent="-457200">
              <a:buFont typeface="Wingdings" panose="05000000000000000000" pitchFamily="2" charset="2"/>
              <a:buChar char="q"/>
            </a:pP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Appropriate personnel have been </a:t>
            </a:r>
            <a:r>
              <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rPr>
              <a:t>provided proper training </a:t>
            </a: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and contact information for the veterinarian.</a:t>
            </a:r>
          </a:p>
          <a:p>
            <a:pPr marL="914400" lvl="1" indent="-457200">
              <a:buFont typeface="Wingdings" panose="05000000000000000000" pitchFamily="2" charset="2"/>
              <a:buChar char="ü"/>
            </a:pP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A training manual for this should be developed, training by employees should be documented in this manual and it should be kept on site.</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8569" y="807522"/>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11</a:t>
            </a:r>
          </a:p>
        </p:txBody>
      </p:sp>
      <p:pic>
        <p:nvPicPr>
          <p:cNvPr id="10" name="Picture Placeholder 5" descr="VQA_Manual_2018_Rev3 (002).pdf - Adobe Acrobat Reader DC">
            <a:extLst>
              <a:ext uri="{FF2B5EF4-FFF2-40B4-BE49-F238E27FC236}">
                <a16:creationId xmlns:a16="http://schemas.microsoft.com/office/drawing/2014/main" xmlns="" id="{58BD276D-803B-47F1-B54B-B88E49A0F3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8930" b="17329"/>
          <a:stretch/>
        </p:blipFill>
        <p:spPr>
          <a:xfrm>
            <a:off x="3589378" y="1384663"/>
            <a:ext cx="5537366" cy="966652"/>
          </a:xfrm>
          <a:prstGeom prst="rect">
            <a:avLst/>
          </a:prstGeom>
        </p:spPr>
      </p:pic>
    </p:spTree>
    <p:extLst>
      <p:ext uri="{BB962C8B-B14F-4D97-AF65-F5344CB8AC3E}">
        <p14:creationId xmlns:p14="http://schemas.microsoft.com/office/powerpoint/2010/main" val="832224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11415"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620441" y="2614120"/>
            <a:ext cx="1095111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marR="0" lvl="0" indent="-457200">
              <a:spcBef>
                <a:spcPts val="0"/>
              </a:spcBef>
              <a:spcAft>
                <a:spcPts val="0"/>
              </a:spcAft>
              <a:buFont typeface="Wingdings" panose="05000000000000000000" pitchFamily="2" charset="2"/>
              <a:buChar char="q"/>
            </a:pPr>
            <a:r>
              <a:rPr lang="en-US" sz="3200" dirty="0">
                <a:latin typeface="Calibri" panose="020F0502020204030204" pitchFamily="34" charset="0"/>
                <a:ea typeface="Calibri" panose="020F0502020204030204" pitchFamily="34" charset="0"/>
                <a:cs typeface="Calibri" panose="020F0502020204030204" pitchFamily="34" charset="0"/>
              </a:rPr>
              <a:t>All medications and other AHCPs used </a:t>
            </a:r>
            <a:r>
              <a:rPr lang="en-US" sz="3200" b="1" dirty="0">
                <a:latin typeface="Calibri" panose="020F0502020204030204" pitchFamily="34" charset="0"/>
                <a:ea typeface="Calibri" panose="020F0502020204030204" pitchFamily="34" charset="0"/>
                <a:cs typeface="Calibri" panose="020F0502020204030204" pitchFamily="34" charset="0"/>
              </a:rPr>
              <a:t>are labeled </a:t>
            </a:r>
            <a:r>
              <a:rPr lang="en-US" sz="3200" dirty="0">
                <a:latin typeface="Calibri" panose="020F0502020204030204" pitchFamily="34" charset="0"/>
                <a:ea typeface="Calibri" panose="020F0502020204030204" pitchFamily="34" charset="0"/>
                <a:cs typeface="Calibri" panose="020F0502020204030204" pitchFamily="34" charset="0"/>
              </a:rPr>
              <a:t>to meet the requirements of the Food and Drug Administration.</a:t>
            </a:r>
          </a:p>
          <a:p>
            <a:pPr marL="457200" marR="0" lvl="0" indent="-457200">
              <a:spcBef>
                <a:spcPts val="0"/>
              </a:spcBef>
              <a:spcAft>
                <a:spcPts val="0"/>
              </a:spcAft>
              <a:buFont typeface="Wingdings" panose="05000000000000000000" pitchFamily="2" charset="2"/>
              <a:buChar char="q"/>
            </a:pPr>
            <a:r>
              <a:rPr lang="en-US" sz="3200" dirty="0">
                <a:latin typeface="Calibri" panose="020F0502020204030204" pitchFamily="34" charset="0"/>
                <a:ea typeface="Calibri" panose="020F0502020204030204" pitchFamily="34" charset="0"/>
                <a:cs typeface="Calibri" panose="020F0502020204030204" pitchFamily="34" charset="0"/>
              </a:rPr>
              <a:t>Treatment protocols should be in a notebook and kept on site. Everyone having access follows the farm’s record keeping system, </a:t>
            </a:r>
            <a:r>
              <a:rPr lang="en-US" sz="3200" b="1" dirty="0">
                <a:latin typeface="Calibri" panose="020F0502020204030204" pitchFamily="34" charset="0"/>
                <a:ea typeface="Calibri" panose="020F0502020204030204" pitchFamily="34" charset="0"/>
                <a:cs typeface="Calibri" panose="020F0502020204030204" pitchFamily="34" charset="0"/>
              </a:rPr>
              <a:t>follows the label information </a:t>
            </a:r>
            <a:r>
              <a:rPr lang="en-US" sz="3200" dirty="0">
                <a:latin typeface="Calibri" panose="020F0502020204030204" pitchFamily="34" charset="0"/>
                <a:ea typeface="Calibri" panose="020F0502020204030204" pitchFamily="34" charset="0"/>
                <a:cs typeface="Calibri" panose="020F0502020204030204" pitchFamily="34" charset="0"/>
              </a:rPr>
              <a:t>and understands the methods for keeping records.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8569" y="819129"/>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11</a:t>
            </a:r>
          </a:p>
        </p:txBody>
      </p:sp>
      <p:pic>
        <p:nvPicPr>
          <p:cNvPr id="10" name="Picture Placeholder 5" descr="VQA_Manual_2018_Rev3 (002).pdf - Adobe Acrobat Reader DC">
            <a:extLst>
              <a:ext uri="{FF2B5EF4-FFF2-40B4-BE49-F238E27FC236}">
                <a16:creationId xmlns:a16="http://schemas.microsoft.com/office/drawing/2014/main" xmlns="" id="{FE6EDD16-9E9E-4D42-9C58-FBCEA75D62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8930" b="17329"/>
          <a:stretch/>
        </p:blipFill>
        <p:spPr>
          <a:xfrm>
            <a:off x="3589378" y="1384663"/>
            <a:ext cx="5537366" cy="966652"/>
          </a:xfrm>
          <a:prstGeom prst="rect">
            <a:avLst/>
          </a:prstGeom>
        </p:spPr>
      </p:pic>
    </p:spTree>
    <p:extLst>
      <p:ext uri="{BB962C8B-B14F-4D97-AF65-F5344CB8AC3E}">
        <p14:creationId xmlns:p14="http://schemas.microsoft.com/office/powerpoint/2010/main" val="2195930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8783" y="730578"/>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760022" y="1925808"/>
            <a:ext cx="11097682"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FDA Label Information on </a:t>
            </a:r>
            <a:r>
              <a:rPr lang="en-US" sz="3200" b="1" dirty="0">
                <a:solidFill>
                  <a:prstClr val="black"/>
                </a:solidFill>
                <a:latin typeface="Rockwell" panose="02060603020205020403" pitchFamily="18" charset="0"/>
              </a:rPr>
              <a:t>Bottle or </a:t>
            </a: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Container</a:t>
            </a:r>
          </a:p>
          <a:p>
            <a:pPr marL="800100" lvl="1" indent="-342900">
              <a:buFont typeface="Symbol" panose="05050102010706020507" pitchFamily="18" charset="2"/>
              <a:buChar char=""/>
            </a:pPr>
            <a:r>
              <a:rPr lang="en-US" sz="2800" dirty="0">
                <a:ea typeface="Calibri" panose="020F0502020204030204" pitchFamily="34" charset="0"/>
                <a:cs typeface="Calibri" panose="020F0502020204030204" pitchFamily="34" charset="0"/>
              </a:rPr>
              <a:t>Name and address of the veterinarian or other source</a:t>
            </a:r>
            <a:endParaRPr lang="en-US" sz="2800" dirty="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800" dirty="0">
                <a:ea typeface="Calibri" panose="020F0502020204030204" pitchFamily="34" charset="0"/>
                <a:cs typeface="Calibri" panose="020F0502020204030204" pitchFamily="34" charset="0"/>
              </a:rPr>
              <a:t>Active ingredients in the product</a:t>
            </a:r>
            <a:endParaRPr lang="en-US" sz="2800" dirty="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800" dirty="0">
                <a:ea typeface="Calibri" panose="020F0502020204030204" pitchFamily="34" charset="0"/>
                <a:cs typeface="Calibri" panose="020F0502020204030204" pitchFamily="34" charset="0"/>
              </a:rPr>
              <a:t>Species for which the drug is approved</a:t>
            </a:r>
            <a:endParaRPr lang="en-US" sz="2800" dirty="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800" dirty="0">
                <a:ea typeface="Calibri" panose="020F0502020204030204" pitchFamily="34" charset="0"/>
                <a:cs typeface="Calibri" panose="020F0502020204030204" pitchFamily="34" charset="0"/>
              </a:rPr>
              <a:t>Diseases or conditions for which the drug is approved</a:t>
            </a:r>
            <a:endParaRPr lang="en-US" sz="2800" dirty="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800" dirty="0">
                <a:ea typeface="Calibri" panose="020F0502020204030204" pitchFamily="34" charset="0"/>
                <a:cs typeface="Calibri" panose="020F0502020204030204" pitchFamily="34" charset="0"/>
              </a:rPr>
              <a:t>Directions for use including dosage, frequency, route of administration and how long the treatment should be administered</a:t>
            </a:r>
            <a:endParaRPr lang="en-US" sz="2800" dirty="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800" dirty="0">
                <a:ea typeface="Calibri" panose="020F0502020204030204" pitchFamily="34" charset="0"/>
                <a:cs typeface="Calibri" panose="020F0502020204030204" pitchFamily="34" charset="0"/>
              </a:rPr>
              <a:t>The specified withdrawal time and expiration date for the product</a:t>
            </a:r>
            <a:endParaRPr lang="en-US" sz="2800" dirty="0">
              <a:ea typeface="Calibri" panose="020F0502020204030204" pitchFamily="34" charset="0"/>
              <a:cs typeface="Times New Roman" panose="02020603050405020304" pitchFamily="18" charset="0"/>
            </a:endParaRPr>
          </a:p>
          <a:p>
            <a:pPr marL="800100" lvl="1" indent="-342900">
              <a:buFont typeface="Symbol" panose="05050102010706020507" pitchFamily="18" charset="2"/>
              <a:buChar char=""/>
            </a:pPr>
            <a:r>
              <a:rPr lang="en-US" sz="2800" dirty="0">
                <a:ea typeface="Calibri" panose="020F0502020204030204" pitchFamily="34" charset="0"/>
                <a:cs typeface="Calibri" panose="020F0502020204030204" pitchFamily="34" charset="0"/>
              </a:rPr>
              <a:t>Any cautions  or warnings by the veterinarian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79330" y="778537"/>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13</a:t>
            </a:r>
          </a:p>
        </p:txBody>
      </p:sp>
    </p:spTree>
    <p:extLst>
      <p:ext uri="{BB962C8B-B14F-4D97-AF65-F5344CB8AC3E}">
        <p14:creationId xmlns:p14="http://schemas.microsoft.com/office/powerpoint/2010/main" val="149038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8783" y="730578"/>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760022" y="1925808"/>
            <a:ext cx="11097682"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Administering Animal Health Care Products (AHCP)</a:t>
            </a:r>
          </a:p>
          <a:p>
            <a:pPr marL="800100" lvl="1" indent="-342900">
              <a:buFont typeface="Symbol" panose="05050102010706020507" pitchFamily="18" charset="2"/>
              <a:buChar char=""/>
            </a:pPr>
            <a:r>
              <a:rPr lang="en-US" sz="2800" dirty="0">
                <a:solidFill>
                  <a:prstClr val="black"/>
                </a:solidFill>
                <a:ea typeface="Calibri" panose="020F0502020204030204" pitchFamily="34" charset="0"/>
                <a:cs typeface="Calibri" panose="020F0502020204030204" pitchFamily="34" charset="0"/>
              </a:rPr>
              <a:t>Oral – as a drench, bolus or pill</a:t>
            </a:r>
          </a:p>
          <a:p>
            <a:pPr marL="800100" lvl="1" indent="-342900">
              <a:buFont typeface="Symbol" panose="05050102010706020507" pitchFamily="18" charset="2"/>
              <a:buChar char=""/>
            </a:pPr>
            <a:r>
              <a:rPr lang="en-US" sz="2800" dirty="0">
                <a:solidFill>
                  <a:prstClr val="black"/>
                </a:solidFill>
                <a:ea typeface="Calibri" panose="020F0502020204030204" pitchFamily="34" charset="0"/>
                <a:cs typeface="Calibri" panose="020F0502020204030204" pitchFamily="34" charset="0"/>
              </a:rPr>
              <a:t>Subcutaneous (SQ) –  beneath the hide on the side of the neck only</a:t>
            </a:r>
          </a:p>
          <a:p>
            <a:pPr marL="800100" lvl="1" indent="-342900">
              <a:buFont typeface="Symbol" panose="05050102010706020507" pitchFamily="18" charset="2"/>
              <a:buChar char=""/>
            </a:pPr>
            <a:r>
              <a:rPr lang="en-US" sz="2800" dirty="0">
                <a:solidFill>
                  <a:prstClr val="black"/>
                </a:solidFill>
                <a:ea typeface="Calibri" panose="020F0502020204030204" pitchFamily="34" charset="0"/>
                <a:cs typeface="Calibri" panose="020F0502020204030204" pitchFamily="34" charset="0"/>
              </a:rPr>
              <a:t>Intramuscular (IM) – neck muscles only</a:t>
            </a:r>
          </a:p>
          <a:p>
            <a:pPr marL="800100" lvl="1" indent="-342900">
              <a:buFont typeface="Symbol" panose="05050102010706020507" pitchFamily="18" charset="2"/>
              <a:buChar char=""/>
            </a:pPr>
            <a:r>
              <a:rPr lang="en-US" sz="2800" dirty="0">
                <a:solidFill>
                  <a:prstClr val="black"/>
                </a:solidFill>
                <a:ea typeface="Calibri" panose="020F0502020204030204" pitchFamily="34" charset="0"/>
                <a:cs typeface="Calibri" panose="020F0502020204030204" pitchFamily="34" charset="0"/>
              </a:rPr>
              <a:t>Intravenous (IV) – in the jugular vein (neck)</a:t>
            </a:r>
          </a:p>
          <a:p>
            <a:pPr marL="800100" lvl="1" indent="-342900">
              <a:buFont typeface="Symbol" panose="05050102010706020507" pitchFamily="18" charset="2"/>
              <a:buChar char=""/>
            </a:pPr>
            <a:r>
              <a:rPr lang="en-US" sz="2800" dirty="0">
                <a:solidFill>
                  <a:prstClr val="black"/>
                </a:solidFill>
                <a:ea typeface="Calibri" panose="020F0502020204030204" pitchFamily="34" charset="0"/>
                <a:cs typeface="Calibri" panose="020F0502020204030204" pitchFamily="34" charset="0"/>
              </a:rPr>
              <a:t>Topical – applied to the outside of the hide (usually along the back)</a:t>
            </a:r>
          </a:p>
        </p:txBody>
      </p:sp>
      <p:sp>
        <p:nvSpPr>
          <p:cNvPr id="5" name="Oval 4">
            <a:extLst>
              <a:ext uri="{FF2B5EF4-FFF2-40B4-BE49-F238E27FC236}">
                <a16:creationId xmlns:a16="http://schemas.microsoft.com/office/drawing/2014/main" xmlns="" id="{5771B0FB-AAA6-4CC5-851C-F5EE3671C117}"/>
              </a:ext>
            </a:extLst>
          </p:cNvPr>
          <p:cNvSpPr/>
          <p:nvPr/>
        </p:nvSpPr>
        <p:spPr>
          <a:xfrm>
            <a:off x="10879330" y="778537"/>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12</a:t>
            </a:r>
          </a:p>
        </p:txBody>
      </p:sp>
    </p:spTree>
    <p:extLst>
      <p:ext uri="{BB962C8B-B14F-4D97-AF65-F5344CB8AC3E}">
        <p14:creationId xmlns:p14="http://schemas.microsoft.com/office/powerpoint/2010/main" val="3859745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8783" y="730578"/>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760022" y="1925808"/>
            <a:ext cx="110976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Administering Animal Health Care Products (AHCP)</a:t>
            </a:r>
          </a:p>
        </p:txBody>
      </p:sp>
      <p:sp>
        <p:nvSpPr>
          <p:cNvPr id="5" name="Oval 4">
            <a:extLst>
              <a:ext uri="{FF2B5EF4-FFF2-40B4-BE49-F238E27FC236}">
                <a16:creationId xmlns:a16="http://schemas.microsoft.com/office/drawing/2014/main" xmlns="" id="{5771B0FB-AAA6-4CC5-851C-F5EE3671C117}"/>
              </a:ext>
            </a:extLst>
          </p:cNvPr>
          <p:cNvSpPr/>
          <p:nvPr/>
        </p:nvSpPr>
        <p:spPr>
          <a:xfrm>
            <a:off x="10879330" y="778537"/>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47</a:t>
            </a:r>
          </a:p>
        </p:txBody>
      </p:sp>
      <p:pic>
        <p:nvPicPr>
          <p:cNvPr id="2" name="Picture 1">
            <a:extLst>
              <a:ext uri="{FF2B5EF4-FFF2-40B4-BE49-F238E27FC236}">
                <a16:creationId xmlns:a16="http://schemas.microsoft.com/office/drawing/2014/main" xmlns="" id="{EB486EB2-E66D-4236-A791-5408F955CE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541" y="2657665"/>
            <a:ext cx="3829448" cy="2801949"/>
          </a:xfrm>
          <a:prstGeom prst="rect">
            <a:avLst/>
          </a:prstGeom>
        </p:spPr>
      </p:pic>
      <p:pic>
        <p:nvPicPr>
          <p:cNvPr id="10" name="Picture Placeholder 5" descr="VQA_Manual_2018_Rev3 (002).pdf - Adobe Acrobat Reader DC">
            <a:extLst>
              <a:ext uri="{FF2B5EF4-FFF2-40B4-BE49-F238E27FC236}">
                <a16:creationId xmlns:a16="http://schemas.microsoft.com/office/drawing/2014/main" xmlns="" id="{835C5EA8-7BA9-4746-B579-92EDE52AA01E}"/>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4164908" y="2542291"/>
            <a:ext cx="3873105" cy="2917323"/>
          </a:xfrm>
          <a:prstGeom prst="rect">
            <a:avLst/>
          </a:prstGeom>
        </p:spPr>
      </p:pic>
      <p:pic>
        <p:nvPicPr>
          <p:cNvPr id="11" name="Picture Placeholder 5" descr="VQA_Manual_2018_Rev3 (002).pdf - Adobe Acrobat Reader DC">
            <a:extLst>
              <a:ext uri="{FF2B5EF4-FFF2-40B4-BE49-F238E27FC236}">
                <a16:creationId xmlns:a16="http://schemas.microsoft.com/office/drawing/2014/main" xmlns="" id="{8FEDD014-15BB-4612-BC5E-054944B97772}"/>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a:xfrm>
            <a:off x="8092590" y="2503751"/>
            <a:ext cx="3829448" cy="3058585"/>
          </a:xfrm>
          <a:prstGeom prst="rect">
            <a:avLst/>
          </a:prstGeom>
        </p:spPr>
      </p:pic>
      <p:sp>
        <p:nvSpPr>
          <p:cNvPr id="4" name="TextBox 3">
            <a:extLst>
              <a:ext uri="{FF2B5EF4-FFF2-40B4-BE49-F238E27FC236}">
                <a16:creationId xmlns:a16="http://schemas.microsoft.com/office/drawing/2014/main" xmlns="" id="{126D2D0F-787F-4C1D-BE7A-7A88150CCC78}"/>
              </a:ext>
            </a:extLst>
          </p:cNvPr>
          <p:cNvSpPr txBox="1"/>
          <p:nvPr/>
        </p:nvSpPr>
        <p:spPr>
          <a:xfrm>
            <a:off x="1402768" y="5462755"/>
            <a:ext cx="9476562" cy="830997"/>
          </a:xfrm>
          <a:prstGeom prst="rect">
            <a:avLst/>
          </a:prstGeom>
          <a:noFill/>
        </p:spPr>
        <p:txBody>
          <a:bodyPr wrap="square" rtlCol="0">
            <a:spAutoFit/>
          </a:bodyPr>
          <a:lstStyle/>
          <a:p>
            <a:pPr algn="ctr"/>
            <a:r>
              <a:rPr lang="en-US" sz="2400" dirty="0"/>
              <a:t>Subcutaneous (SQ) administration is the preferred method if the AHCP is labeled for Intramuscular (IM) or SQ administration. </a:t>
            </a:r>
          </a:p>
        </p:txBody>
      </p:sp>
    </p:spTree>
    <p:extLst>
      <p:ext uri="{BB962C8B-B14F-4D97-AF65-F5344CB8AC3E}">
        <p14:creationId xmlns:p14="http://schemas.microsoft.com/office/powerpoint/2010/main" val="2008734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8783" y="730578"/>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760022" y="1925808"/>
            <a:ext cx="11097682"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Definitions of Prescriptions, Extra Label and Veterinary Feed </a:t>
            </a:r>
            <a:r>
              <a:rPr lang="en-US" sz="3200" b="1" dirty="0">
                <a:solidFill>
                  <a:prstClr val="black"/>
                </a:solidFill>
                <a:latin typeface="Rockwell" panose="02060603020205020403" pitchFamily="18" charset="0"/>
              </a:rPr>
              <a:t>Directive Medications</a:t>
            </a: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800100" lvl="1" indent="-342900">
              <a:buFont typeface="Symbol" panose="05050102010706020507" pitchFamily="18" charset="2"/>
              <a:buChar char=""/>
            </a:pPr>
            <a:r>
              <a:rPr lang="en-US" sz="2800" i="1" dirty="0"/>
              <a:t>Extra Label:</a:t>
            </a:r>
            <a:r>
              <a:rPr lang="en-US" sz="2800" dirty="0"/>
              <a:t>  As its name implies, “Extra Label” means a veterinarian has advised using a medication in a way not specified on the label or package insert. </a:t>
            </a:r>
          </a:p>
          <a:p>
            <a:pPr marL="800100" lvl="1" indent="-342900">
              <a:buFont typeface="Symbol" panose="05050102010706020507" pitchFamily="18" charset="2"/>
              <a:buChar char=""/>
            </a:pPr>
            <a:r>
              <a:rPr lang="en-US" sz="2800" i="1" dirty="0"/>
              <a:t>Prescription Drugs:</a:t>
            </a:r>
            <a:r>
              <a:rPr lang="en-US" sz="2800" dirty="0"/>
              <a:t>  Drugs that are labeled with the statement “Federal law restricts this drug to use by or on the order of a licensed veterinarian.” </a:t>
            </a:r>
          </a:p>
          <a:p>
            <a:pPr marL="800100" lvl="1" indent="-342900">
              <a:buFont typeface="Symbol" panose="05050102010706020507" pitchFamily="18" charset="2"/>
              <a:buChar char=""/>
            </a:pPr>
            <a:r>
              <a:rPr lang="en-US" sz="2800" i="1" dirty="0"/>
              <a:t>Veterinary Feed Directive (VFD) Medications</a:t>
            </a:r>
            <a:r>
              <a:rPr lang="en-US" sz="2800" dirty="0"/>
              <a:t> – A VFD drug is intended for use in animal feeds, permitted only by a veterinarian.</a:t>
            </a:r>
          </a:p>
          <a:p>
            <a:pPr marL="800100" lvl="1" indent="-342900">
              <a:buFont typeface="Symbol" panose="05050102010706020507" pitchFamily="18" charset="2"/>
              <a:buChar char=""/>
            </a:pP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79330" y="778537"/>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12</a:t>
            </a:r>
          </a:p>
        </p:txBody>
      </p:sp>
    </p:spTree>
    <p:extLst>
      <p:ext uri="{BB962C8B-B14F-4D97-AF65-F5344CB8AC3E}">
        <p14:creationId xmlns:p14="http://schemas.microsoft.com/office/powerpoint/2010/main" val="3682621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BDAFB5E-5469-4185-AABE-B0E17ECF86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3600" y="3820611"/>
            <a:ext cx="4978400" cy="3076422"/>
          </a:xfrm>
          <a:prstGeom prst="rect">
            <a:avLst/>
          </a:prstGeom>
        </p:spPr>
      </p:pic>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8783" y="730578"/>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760022" y="1925808"/>
            <a:ext cx="9095178"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FDA Oversight</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Compared to other livestock species, a limited number of AHCPs are approved for use in veal calves.</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800" dirty="0">
                <a:solidFill>
                  <a:prstClr val="black"/>
                </a:solidFill>
                <a:latin typeface="Calibri" panose="020F0502020204030204"/>
              </a:rPr>
              <a:t>Avoid any products with the statement </a:t>
            </a:r>
            <a:r>
              <a:rPr lang="en-US" sz="2800" i="1" dirty="0">
                <a:solidFill>
                  <a:prstClr val="black"/>
                </a:solidFill>
                <a:latin typeface="Calibri" panose="020F0502020204030204"/>
              </a:rPr>
              <a:t>“not for use in calves to be processed for veal.”</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800" b="1" u="none" strike="noStrike" kern="1200" cap="none" spc="0" normalizeH="0" baseline="0" noProof="0" dirty="0">
                <a:ln>
                  <a:noFill/>
                </a:ln>
                <a:solidFill>
                  <a:prstClr val="black"/>
                </a:solidFill>
                <a:effectLst/>
                <a:uLnTx/>
                <a:uFillTx/>
                <a:latin typeface="Calibri" panose="020F0502020204030204"/>
                <a:ea typeface="+mn-ea"/>
                <a:cs typeface="+mn-cs"/>
              </a:rPr>
              <a:t>Hormone implants are strictly prohibited for use in veal calves.</a:t>
            </a:r>
          </a:p>
          <a:p>
            <a:pPr marR="0" lvl="1"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79330" y="778537"/>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13</a:t>
            </a:r>
          </a:p>
        </p:txBody>
      </p:sp>
    </p:spTree>
    <p:extLst>
      <p:ext uri="{BB962C8B-B14F-4D97-AF65-F5344CB8AC3E}">
        <p14:creationId xmlns:p14="http://schemas.microsoft.com/office/powerpoint/2010/main" val="3158348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620441" y="2828337"/>
            <a:ext cx="10951118"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withdrawal table,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provided by the veterinarian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is clearly displayed and is used along with the labeled information on the product container to determine withdrawal times.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Monitor withdrawal times and dates carefully and document them in records.</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11</a:t>
            </a:r>
          </a:p>
        </p:txBody>
      </p:sp>
      <p:pic>
        <p:nvPicPr>
          <p:cNvPr id="10" name="Picture Placeholder 5" descr="VQA_Manual_2018_Rev3 (002).pdf - Adobe Acrobat Reader DC">
            <a:extLst>
              <a:ext uri="{FF2B5EF4-FFF2-40B4-BE49-F238E27FC236}">
                <a16:creationId xmlns:a16="http://schemas.microsoft.com/office/drawing/2014/main" xmlns="" id="{6C143109-D6B3-4177-B647-0C636ECC20F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8930" b="17329"/>
          <a:stretch/>
        </p:blipFill>
        <p:spPr>
          <a:xfrm>
            <a:off x="3589378" y="1384663"/>
            <a:ext cx="5537366" cy="966652"/>
          </a:xfrm>
          <a:prstGeom prst="rect">
            <a:avLst/>
          </a:prstGeom>
        </p:spPr>
      </p:pic>
    </p:spTree>
    <p:extLst>
      <p:ext uri="{BB962C8B-B14F-4D97-AF65-F5344CB8AC3E}">
        <p14:creationId xmlns:p14="http://schemas.microsoft.com/office/powerpoint/2010/main" val="365053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280639" cy="365125"/>
          </a:xfrm>
        </p:spPr>
        <p:txBody>
          <a:bodyPr/>
          <a:lstStyle/>
          <a:p>
            <a:fld id="{762890EB-6232-4C01-96A8-16EAB8574C19}" type="slidenum">
              <a:rPr lang="en-US" smtClean="0"/>
              <a:t>3</a:t>
            </a:fld>
            <a:endParaRPr lang="en-US" dirty="0"/>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r>
              <a:rPr lang="en-US" sz="4000" dirty="0">
                <a:solidFill>
                  <a:schemeClr val="bg1"/>
                </a:solidFill>
              </a:rPr>
              <a:t>PROGRAM OVERVIEW</a:t>
            </a:r>
          </a:p>
        </p:txBody>
      </p:sp>
      <p:sp>
        <p:nvSpPr>
          <p:cNvPr id="3" name="TextBox 2">
            <a:extLst>
              <a:ext uri="{FF2B5EF4-FFF2-40B4-BE49-F238E27FC236}">
                <a16:creationId xmlns:a16="http://schemas.microsoft.com/office/drawing/2014/main" xmlns="" id="{9F68EA7A-6F6A-48F1-A77F-313F74241C29}"/>
              </a:ext>
            </a:extLst>
          </p:cNvPr>
          <p:cNvSpPr txBox="1"/>
          <p:nvPr/>
        </p:nvSpPr>
        <p:spPr>
          <a:xfrm>
            <a:off x="666161" y="2397948"/>
            <a:ext cx="7304359" cy="3046988"/>
          </a:xfrm>
          <a:prstGeom prst="rect">
            <a:avLst/>
          </a:prstGeom>
          <a:noFill/>
        </p:spPr>
        <p:txBody>
          <a:bodyPr wrap="square" rtlCol="0">
            <a:spAutoFit/>
          </a:bodyPr>
          <a:lstStyle/>
          <a:p>
            <a:r>
              <a:rPr lang="en-US" sz="3200" dirty="0"/>
              <a:t>The goal of the Veal Quality Assurance (VQA) program is to </a:t>
            </a:r>
            <a:r>
              <a:rPr lang="en-US" sz="3200" b="1" dirty="0"/>
              <a:t>inspire consumer trust </a:t>
            </a:r>
            <a:r>
              <a:rPr lang="en-US" sz="3200" dirty="0"/>
              <a:t>and </a:t>
            </a:r>
            <a:r>
              <a:rPr lang="en-US" sz="3200" b="1" dirty="0"/>
              <a:t>confidence</a:t>
            </a:r>
            <a:r>
              <a:rPr lang="en-US" sz="3200" dirty="0"/>
              <a:t> in milk-fed veal and to demonstrate the industry’s </a:t>
            </a:r>
            <a:r>
              <a:rPr lang="en-US" sz="3200" b="1" dirty="0"/>
              <a:t>ongoing commitment </a:t>
            </a:r>
            <a:r>
              <a:rPr lang="en-US" sz="3200" dirty="0"/>
              <a:t>to producing safe, nutritious, humanely-raised veal for your customers. </a:t>
            </a:r>
          </a:p>
        </p:txBody>
      </p:sp>
      <p:pic>
        <p:nvPicPr>
          <p:cNvPr id="5" name="Picture 4">
            <a:extLst>
              <a:ext uri="{FF2B5EF4-FFF2-40B4-BE49-F238E27FC236}">
                <a16:creationId xmlns:a16="http://schemas.microsoft.com/office/drawing/2014/main" xmlns="" id="{63FC53A2-2B1A-4BDF-8EB2-6C773A8AEB4F}"/>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7902284" y="2397948"/>
            <a:ext cx="3786053" cy="3046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8675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574247" y="745070"/>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620442" y="2828337"/>
            <a:ext cx="738709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lvl="0" indent="-457200">
              <a:buFont typeface="Wingdings" panose="05000000000000000000" pitchFamily="2" charset="2"/>
              <a:buChar char="q"/>
            </a:pP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All animals </a:t>
            </a:r>
            <a:r>
              <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rPr>
              <a:t>are identified </a:t>
            </a: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by ear tags. The identity of animals is necessary for properly recording the treatment of individual animals in a record system.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51401" y="807522"/>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11</a:t>
            </a:r>
          </a:p>
        </p:txBody>
      </p:sp>
      <p:pic>
        <p:nvPicPr>
          <p:cNvPr id="10" name="Picture 9">
            <a:extLst>
              <a:ext uri="{FF2B5EF4-FFF2-40B4-BE49-F238E27FC236}">
                <a16:creationId xmlns:a16="http://schemas.microsoft.com/office/drawing/2014/main" xmlns="" id="{4E2F795D-3298-4DC0-97E9-35C348D04B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88012" y="3015570"/>
            <a:ext cx="3561914" cy="3217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Placeholder 5" descr="VQA_Manual_2018_Rev3 (002).pdf - Adobe Acrobat Reader DC">
            <a:extLst>
              <a:ext uri="{FF2B5EF4-FFF2-40B4-BE49-F238E27FC236}">
                <a16:creationId xmlns:a16="http://schemas.microsoft.com/office/drawing/2014/main" xmlns="" id="{88CD9835-28E0-4F87-B644-3C6324F602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8930" b="17329"/>
          <a:stretch/>
        </p:blipFill>
        <p:spPr>
          <a:xfrm>
            <a:off x="3589378" y="1384663"/>
            <a:ext cx="5537366" cy="966652"/>
          </a:xfrm>
          <a:prstGeom prst="rect">
            <a:avLst/>
          </a:prstGeom>
        </p:spPr>
      </p:pic>
    </p:spTree>
    <p:extLst>
      <p:ext uri="{BB962C8B-B14F-4D97-AF65-F5344CB8AC3E}">
        <p14:creationId xmlns:p14="http://schemas.microsoft.com/office/powerpoint/2010/main" val="3089397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8783" y="730578"/>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760022" y="1925808"/>
            <a:ext cx="11097682"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Record Systems</a:t>
            </a:r>
          </a:p>
          <a:p>
            <a:pPr lvl="1"/>
            <a:r>
              <a:rPr lang="en-US" sz="2800" dirty="0"/>
              <a:t>Documentation of the herd health records is required by FDA for two years after marketing a group of calves. </a:t>
            </a:r>
          </a:p>
          <a:p>
            <a:pPr lvl="1"/>
            <a:r>
              <a:rPr lang="en-US" sz="2800" b="1" dirty="0"/>
              <a:t>Keeping accurate records is required by law. </a:t>
            </a:r>
          </a:p>
          <a:p>
            <a:r>
              <a:rPr lang="en-US" sz="2800" dirty="0"/>
              <a:t>Record Keeping Forms</a:t>
            </a:r>
          </a:p>
          <a:p>
            <a:pPr marL="914400" lvl="1" indent="-457200">
              <a:buFont typeface="Wingdings" panose="05000000000000000000" pitchFamily="2" charset="2"/>
              <a:buChar char="ü"/>
            </a:pPr>
            <a:r>
              <a:rPr lang="en-US" sz="2800" i="1" dirty="0"/>
              <a:t>Animal Health Product Inventory (Form 1)</a:t>
            </a:r>
          </a:p>
          <a:p>
            <a:pPr marL="914400" lvl="1" indent="-457200">
              <a:buFont typeface="Wingdings" panose="05000000000000000000" pitchFamily="2" charset="2"/>
              <a:buChar char="ü"/>
            </a:pPr>
            <a:r>
              <a:rPr lang="en-US" sz="2800" i="1" dirty="0"/>
              <a:t>Individual Animal and Group Treatment Record (Form 2)</a:t>
            </a:r>
          </a:p>
          <a:p>
            <a:pPr marL="914400" lvl="1" indent="-457200">
              <a:buFont typeface="Wingdings" panose="05000000000000000000" pitchFamily="2" charset="2"/>
              <a:buChar char="ü"/>
            </a:pPr>
            <a:r>
              <a:rPr lang="en-US" sz="2800" i="1" dirty="0"/>
              <a:t>Daily Animal or Group Treatment Record (Form 3)</a:t>
            </a:r>
          </a:p>
          <a:p>
            <a:pPr marL="914400" lvl="1" indent="-457200">
              <a:buFont typeface="Wingdings" panose="05000000000000000000" pitchFamily="2" charset="2"/>
              <a:buChar char="ü"/>
            </a:pPr>
            <a:r>
              <a:rPr lang="en-US" sz="2800" i="1" dirty="0"/>
              <a:t>Individual Calf Treatment Record (Form 4)</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79330" y="778537"/>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15</a:t>
            </a:r>
          </a:p>
        </p:txBody>
      </p:sp>
      <p:sp>
        <p:nvSpPr>
          <p:cNvPr id="10" name="Oval 9">
            <a:extLst>
              <a:ext uri="{FF2B5EF4-FFF2-40B4-BE49-F238E27FC236}">
                <a16:creationId xmlns:a16="http://schemas.microsoft.com/office/drawing/2014/main" xmlns="" id="{C8B0E399-2E89-4069-B14A-0079B0131041}"/>
              </a:ext>
            </a:extLst>
          </p:cNvPr>
          <p:cNvSpPr/>
          <p:nvPr/>
        </p:nvSpPr>
        <p:spPr>
          <a:xfrm>
            <a:off x="7849590" y="3935394"/>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17</a:t>
            </a:r>
          </a:p>
        </p:txBody>
      </p:sp>
      <p:sp>
        <p:nvSpPr>
          <p:cNvPr id="11" name="Oval 10">
            <a:extLst>
              <a:ext uri="{FF2B5EF4-FFF2-40B4-BE49-F238E27FC236}">
                <a16:creationId xmlns:a16="http://schemas.microsoft.com/office/drawing/2014/main" xmlns="" id="{FF57FC6C-FB2F-409C-99CA-10C2BAA5F349}"/>
              </a:ext>
            </a:extLst>
          </p:cNvPr>
          <p:cNvSpPr/>
          <p:nvPr/>
        </p:nvSpPr>
        <p:spPr>
          <a:xfrm>
            <a:off x="9853647" y="449274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18</a:t>
            </a:r>
          </a:p>
        </p:txBody>
      </p:sp>
      <p:sp>
        <p:nvSpPr>
          <p:cNvPr id="12" name="Oval 11">
            <a:extLst>
              <a:ext uri="{FF2B5EF4-FFF2-40B4-BE49-F238E27FC236}">
                <a16:creationId xmlns:a16="http://schemas.microsoft.com/office/drawing/2014/main" xmlns="" id="{E8159BA1-DE32-4489-AA9A-09A183ABB312}"/>
              </a:ext>
            </a:extLst>
          </p:cNvPr>
          <p:cNvSpPr/>
          <p:nvPr/>
        </p:nvSpPr>
        <p:spPr>
          <a:xfrm>
            <a:off x="8964185" y="5021132"/>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19</a:t>
            </a:r>
          </a:p>
        </p:txBody>
      </p:sp>
      <p:sp>
        <p:nvSpPr>
          <p:cNvPr id="13" name="Oval 12">
            <a:extLst>
              <a:ext uri="{FF2B5EF4-FFF2-40B4-BE49-F238E27FC236}">
                <a16:creationId xmlns:a16="http://schemas.microsoft.com/office/drawing/2014/main" xmlns="" id="{9F459FB6-9860-4A70-82A1-5CCB1613E4D8}"/>
              </a:ext>
            </a:extLst>
          </p:cNvPr>
          <p:cNvSpPr/>
          <p:nvPr/>
        </p:nvSpPr>
        <p:spPr>
          <a:xfrm>
            <a:off x="7892257" y="5438564"/>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20</a:t>
            </a:r>
          </a:p>
        </p:txBody>
      </p:sp>
    </p:spTree>
    <p:extLst>
      <p:ext uri="{BB962C8B-B14F-4D97-AF65-F5344CB8AC3E}">
        <p14:creationId xmlns:p14="http://schemas.microsoft.com/office/powerpoint/2010/main" val="3389810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788696"/>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620441" y="2828337"/>
            <a:ext cx="10951118"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lvl="0" indent="-457200">
              <a:buFont typeface="Wingdings" panose="05000000000000000000" pitchFamily="2" charset="2"/>
              <a:buChar char="q"/>
            </a:pP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Medications and other animal health care products (AHCPs) should be obtained from a </a:t>
            </a:r>
            <a:r>
              <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rPr>
              <a:t>reputable supplier</a:t>
            </a: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 properly stored and disposed of according to label directions.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7522"/>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11</a:t>
            </a:r>
          </a:p>
        </p:txBody>
      </p:sp>
      <p:pic>
        <p:nvPicPr>
          <p:cNvPr id="10" name="Picture Placeholder 5" descr="VQA_Manual_2018_Rev3 (002).pdf - Adobe Acrobat Reader DC">
            <a:extLst>
              <a:ext uri="{FF2B5EF4-FFF2-40B4-BE49-F238E27FC236}">
                <a16:creationId xmlns:a16="http://schemas.microsoft.com/office/drawing/2014/main" xmlns="" id="{2733E619-D0DC-407C-94AC-9097D4AE10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8930" b="17329"/>
          <a:stretch/>
        </p:blipFill>
        <p:spPr>
          <a:xfrm>
            <a:off x="3589378" y="1384663"/>
            <a:ext cx="5537366" cy="966652"/>
          </a:xfrm>
          <a:prstGeom prst="rect">
            <a:avLst/>
          </a:prstGeom>
        </p:spPr>
      </p:pic>
    </p:spTree>
    <p:extLst>
      <p:ext uri="{BB962C8B-B14F-4D97-AF65-F5344CB8AC3E}">
        <p14:creationId xmlns:p14="http://schemas.microsoft.com/office/powerpoint/2010/main" val="1751970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8783" y="730578"/>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760022" y="1925808"/>
            <a:ext cx="11097682"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Storage of Animal Health Care Products</a:t>
            </a:r>
          </a:p>
          <a:p>
            <a:pPr marL="914400" lvl="1" indent="-457200">
              <a:buFont typeface="Wingdings" panose="05000000000000000000" pitchFamily="2" charset="2"/>
              <a:buChar char="ü"/>
            </a:pPr>
            <a:r>
              <a:rPr lang="en-US" sz="2800" dirty="0"/>
              <a:t>Store AHCPs according to label instructions</a:t>
            </a:r>
          </a:p>
          <a:p>
            <a:pPr marL="914400" lvl="1" indent="-457200">
              <a:buFont typeface="Wingdings" panose="05000000000000000000" pitchFamily="2" charset="2"/>
              <a:buChar char="ü"/>
            </a:pPr>
            <a:r>
              <a:rPr lang="en-US" sz="2800" dirty="0"/>
              <a:t>Remaining medications should be stored in a refrigerator at constant temperature of 35-45°F</a:t>
            </a:r>
          </a:p>
          <a:p>
            <a:pPr marL="914400" lvl="1" indent="-457200">
              <a:buFont typeface="Wingdings" panose="05000000000000000000" pitchFamily="2" charset="2"/>
              <a:buChar char="ü"/>
            </a:pPr>
            <a:r>
              <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A thermometer is kept in the refrigerator</a:t>
            </a:r>
          </a:p>
          <a:p>
            <a:pPr marL="914400" lvl="1" indent="-457200">
              <a:buFont typeface="Wingdings" panose="05000000000000000000" pitchFamily="2" charset="2"/>
              <a:buChar char="ü"/>
            </a:pPr>
            <a:r>
              <a:rPr lang="en-US" sz="2800" dirty="0"/>
              <a:t>Sanitize the tops of bottles that have been opened</a:t>
            </a:r>
          </a:p>
          <a:p>
            <a:pPr marL="914400" lvl="1" indent="-457200">
              <a:buFont typeface="Wingdings" panose="05000000000000000000" pitchFamily="2" charset="2"/>
              <a:buChar char="ü"/>
            </a:pPr>
            <a:r>
              <a:rPr lang="en-US" sz="2800" dirty="0"/>
              <a:t>Syringes to be used for modified live virus vaccines (MLV) should be thoroughly rinsed </a:t>
            </a:r>
          </a:p>
          <a:p>
            <a:pPr marL="914400" lvl="1" indent="-457200">
              <a:buFont typeface="Wingdings" panose="05000000000000000000" pitchFamily="2" charset="2"/>
              <a:buChar char="ü"/>
            </a:pPr>
            <a:r>
              <a:rPr lang="en-US" sz="2800" dirty="0"/>
              <a:t>Store AHCPs in a refrigerator, special cabinet, separate room or other protected area that can be locked</a:t>
            </a:r>
          </a:p>
          <a:p>
            <a:pPr lvl="1"/>
            <a:endPar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79330" y="778537"/>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14</a:t>
            </a:r>
          </a:p>
        </p:txBody>
      </p:sp>
    </p:spTree>
    <p:extLst>
      <p:ext uri="{BB962C8B-B14F-4D97-AF65-F5344CB8AC3E}">
        <p14:creationId xmlns:p14="http://schemas.microsoft.com/office/powerpoint/2010/main" val="2685569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8783" y="730578"/>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760022" y="1925808"/>
            <a:ext cx="11097682"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Storage of Animal Health Care Products</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 a new or sanitized needle for each animal</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Keep syringes, needles and other administration supplies in their individual wrappers until use</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Syringes to be used for modified live virus vaccines (MLV) should be thoroughly rinsed with sterile water or saline after disinfecting to remove any disinfectant residue; disposable needles and syringes are preferred.</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Never leave needles or syringes in the AHCP container between uses.</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 not mix different AHCP in syringes</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79330" y="778537"/>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14</a:t>
            </a:r>
          </a:p>
        </p:txBody>
      </p:sp>
    </p:spTree>
    <p:extLst>
      <p:ext uri="{BB962C8B-B14F-4D97-AF65-F5344CB8AC3E}">
        <p14:creationId xmlns:p14="http://schemas.microsoft.com/office/powerpoint/2010/main" val="3358184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8783" y="730578"/>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760022" y="1925808"/>
            <a:ext cx="8540732"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Disposal Do’s and Don’ts</a:t>
            </a:r>
          </a:p>
          <a:p>
            <a:pPr marL="914400" lvl="1" indent="-457200">
              <a:buFont typeface="Wingdings" panose="05000000000000000000" pitchFamily="2" charset="2"/>
              <a:buChar char="ü"/>
            </a:pPr>
            <a:r>
              <a:rPr lang="en-US" sz="2800" dirty="0"/>
              <a:t>DO immediately place used needles and other sharps in a sharps disposal container</a:t>
            </a:r>
          </a:p>
          <a:p>
            <a:pPr marL="914400" lvl="1" indent="-457200">
              <a:buFont typeface="Wingdings" panose="05000000000000000000" pitchFamily="2" charset="2"/>
              <a:buChar char="ü"/>
            </a:pPr>
            <a:r>
              <a:rPr lang="en-US" sz="2800" dirty="0"/>
              <a:t>DO use an FDA-cleared sharps disposal container</a:t>
            </a:r>
          </a:p>
          <a:p>
            <a:pPr marL="914400" lvl="1" indent="-457200">
              <a:buFont typeface="Wingdings" panose="05000000000000000000" pitchFamily="2" charset="2"/>
              <a:buChar char="ü"/>
            </a:pPr>
            <a:r>
              <a:rPr lang="en-US" sz="2800" dirty="0"/>
              <a:t>DO keep all sharps and sharps disposal containers out of reach of children and pets</a:t>
            </a:r>
          </a:p>
          <a:p>
            <a:pPr marL="914400" lvl="1" indent="-457200">
              <a:buFont typeface="Wingdings" panose="05000000000000000000" pitchFamily="2" charset="2"/>
              <a:buChar char="ü"/>
            </a:pPr>
            <a:r>
              <a:rPr lang="en-US" sz="2800" dirty="0"/>
              <a:t>DO ask the manufacturer of your drug products if they can provide a sharps disposal container</a:t>
            </a:r>
            <a:endParaRPr lang="en-US" sz="2400" dirty="0"/>
          </a:p>
          <a:p>
            <a:pPr marL="914400" lvl="1" indent="-457200">
              <a:buFont typeface="Wingdings" panose="05000000000000000000" pitchFamily="2" charset="2"/>
              <a:buChar char="ü"/>
            </a:pPr>
            <a:endParaRPr lang="en-US" sz="2800" dirty="0"/>
          </a:p>
          <a:p>
            <a:pPr marL="914400" lvl="1" indent="-457200">
              <a:buFont typeface="Wingdings" panose="05000000000000000000" pitchFamily="2" charset="2"/>
              <a:buChar char="ü"/>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79330" y="778537"/>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15</a:t>
            </a:r>
          </a:p>
        </p:txBody>
      </p:sp>
      <p:pic>
        <p:nvPicPr>
          <p:cNvPr id="10" name="Picture 9">
            <a:extLst>
              <a:ext uri="{FF2B5EF4-FFF2-40B4-BE49-F238E27FC236}">
                <a16:creationId xmlns:a16="http://schemas.microsoft.com/office/drawing/2014/main" xmlns="" id="{946487E7-E1B8-42F0-AFBD-FA6956558E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37243" y="2789040"/>
            <a:ext cx="1712555" cy="2271375"/>
          </a:xfrm>
          <a:prstGeom prst="rect">
            <a:avLst/>
          </a:prstGeom>
        </p:spPr>
      </p:pic>
    </p:spTree>
    <p:extLst>
      <p:ext uri="{BB962C8B-B14F-4D97-AF65-F5344CB8AC3E}">
        <p14:creationId xmlns:p14="http://schemas.microsoft.com/office/powerpoint/2010/main" val="3113513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8783" y="730578"/>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760022" y="1925808"/>
            <a:ext cx="11097682"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Disposal Do’s and Don’ts</a:t>
            </a:r>
          </a:p>
          <a:p>
            <a:pPr marL="914400" lvl="1" indent="-457200">
              <a:buFont typeface="Wingdings" panose="05000000000000000000" pitchFamily="2" charset="2"/>
              <a:buChar char="ü"/>
            </a:pPr>
            <a:r>
              <a:rPr lang="en-US" sz="2800" dirty="0">
                <a:solidFill>
                  <a:prstClr val="black"/>
                </a:solidFill>
              </a:rPr>
              <a:t>DON’T throw loose needles and other sharps into the trash.</a:t>
            </a:r>
          </a:p>
          <a:p>
            <a:pPr marL="914400" lvl="1" indent="-457200">
              <a:buFont typeface="Wingdings" panose="05000000000000000000" pitchFamily="2" charset="2"/>
              <a:buChar char="ü"/>
            </a:pPr>
            <a:r>
              <a:rPr lang="en-US" sz="2800" dirty="0">
                <a:solidFill>
                  <a:prstClr val="black"/>
                </a:solidFill>
              </a:rPr>
              <a:t>DON’T flush needles and other sharps down the toilet.</a:t>
            </a:r>
          </a:p>
          <a:p>
            <a:pPr marL="914400" lvl="1" indent="-457200">
              <a:buFont typeface="Wingdings" panose="05000000000000000000" pitchFamily="2" charset="2"/>
              <a:buChar char="ü"/>
            </a:pPr>
            <a:r>
              <a:rPr lang="en-US" sz="2800" dirty="0">
                <a:solidFill>
                  <a:prstClr val="black"/>
                </a:solidFill>
              </a:rPr>
              <a:t>DON’T put needles and other sharps in your recycling bin -- </a:t>
            </a:r>
            <a:r>
              <a:rPr lang="en-US" sz="2800" i="1" dirty="0">
                <a:solidFill>
                  <a:prstClr val="black"/>
                </a:solidFill>
              </a:rPr>
              <a:t>they are not recyclable.</a:t>
            </a:r>
          </a:p>
          <a:p>
            <a:pPr marL="914400" lvl="1" indent="-457200">
              <a:buFont typeface="Wingdings" panose="05000000000000000000" pitchFamily="2" charset="2"/>
              <a:buChar char="ü"/>
            </a:pPr>
            <a:r>
              <a:rPr lang="en-US" sz="2800" dirty="0">
                <a:solidFill>
                  <a:prstClr val="black"/>
                </a:solidFill>
              </a:rPr>
              <a:t>DON’T try to remove, bend, break, or recap needles used by another person. </a:t>
            </a:r>
          </a:p>
          <a:p>
            <a:pPr marL="914400" lvl="1" indent="-457200">
              <a:buFont typeface="Wingdings" panose="05000000000000000000" pitchFamily="2" charset="2"/>
              <a:buChar char="ü"/>
            </a:pPr>
            <a:r>
              <a:rPr lang="en-US" sz="2800" dirty="0">
                <a:solidFill>
                  <a:prstClr val="black"/>
                </a:solidFill>
              </a:rPr>
              <a:t>DON’T attempt to remove the needle without a needle clipper because the needle could fall, fly off, or get lost and injure someone.</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79330" y="778537"/>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15</a:t>
            </a:r>
          </a:p>
        </p:txBody>
      </p:sp>
    </p:spTree>
    <p:extLst>
      <p:ext uri="{BB962C8B-B14F-4D97-AF65-F5344CB8AC3E}">
        <p14:creationId xmlns:p14="http://schemas.microsoft.com/office/powerpoint/2010/main" val="1980800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550274" y="795666"/>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620441" y="2828337"/>
            <a:ext cx="10951118" cy="2985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lvl="0" indent="-457200">
              <a:buFont typeface="Wingdings" panose="05000000000000000000" pitchFamily="2" charset="2"/>
              <a:buChar char="q"/>
            </a:pPr>
            <a:r>
              <a:rPr lang="en-US" sz="3200" dirty="0"/>
              <a:t>A few pens in a </a:t>
            </a:r>
            <a:r>
              <a:rPr lang="en-US" sz="3200" b="1" dirty="0"/>
              <a:t>designated area </a:t>
            </a:r>
            <a:r>
              <a:rPr lang="en-US" sz="3200" dirty="0"/>
              <a:t>of the barn should be used to place sick or injured calves</a:t>
            </a:r>
          </a:p>
          <a:p>
            <a:pPr marL="457200" lvl="0" indent="-457200">
              <a:buFont typeface="Wingdings" panose="05000000000000000000" pitchFamily="2" charset="2"/>
              <a:buChar char="q"/>
            </a:pPr>
            <a:r>
              <a:rPr lang="en-US" sz="3200" dirty="0"/>
              <a:t>All calves are </a:t>
            </a:r>
            <a:r>
              <a:rPr lang="en-US" sz="3200" b="1" dirty="0"/>
              <a:t>checked carefully </a:t>
            </a:r>
            <a:r>
              <a:rPr lang="en-US" sz="3200" dirty="0"/>
              <a:t>at least twice daily, and preferably three or more times each day</a:t>
            </a:r>
          </a:p>
          <a:p>
            <a:pPr marL="457200" lvl="0" indent="-457200">
              <a:buFont typeface="Wingdings" panose="05000000000000000000" pitchFamily="2" charset="2"/>
              <a:buChar char="q"/>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27428"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11</a:t>
            </a:r>
          </a:p>
        </p:txBody>
      </p:sp>
      <p:pic>
        <p:nvPicPr>
          <p:cNvPr id="10" name="Picture Placeholder 5" descr="VQA_Manual_2018_Rev3 (002).pdf - Adobe Acrobat Reader DC">
            <a:extLst>
              <a:ext uri="{FF2B5EF4-FFF2-40B4-BE49-F238E27FC236}">
                <a16:creationId xmlns:a16="http://schemas.microsoft.com/office/drawing/2014/main" xmlns="" id="{424C0B0E-EE30-4B75-BD23-4EBB919599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8930" b="17329"/>
          <a:stretch/>
        </p:blipFill>
        <p:spPr>
          <a:xfrm>
            <a:off x="3589378" y="1384663"/>
            <a:ext cx="5537366" cy="966652"/>
          </a:xfrm>
          <a:prstGeom prst="rect">
            <a:avLst/>
          </a:prstGeom>
        </p:spPr>
      </p:pic>
    </p:spTree>
    <p:extLst>
      <p:ext uri="{BB962C8B-B14F-4D97-AF65-F5344CB8AC3E}">
        <p14:creationId xmlns:p14="http://schemas.microsoft.com/office/powerpoint/2010/main" val="2397343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514026" y="730578"/>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620441" y="2828337"/>
            <a:ext cx="10951118"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indent="-457200">
              <a:buFont typeface="Wingdings" panose="05000000000000000000" pitchFamily="2" charset="2"/>
              <a:buChar char="q"/>
            </a:pP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The veterinarian, or a diagnostic laboratory, </a:t>
            </a:r>
            <a:r>
              <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rPr>
              <a:t>conducts tests </a:t>
            </a:r>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on feces, urine, blood, or other appropriate tissues from sick animals in order to identify: </a:t>
            </a:r>
            <a:endPar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914400" lvl="1" indent="-457200">
              <a:buFont typeface="Wingdings" panose="05000000000000000000" pitchFamily="2" charset="2"/>
              <a:buChar char="q"/>
            </a:pPr>
            <a:r>
              <a:rPr lang="en-US" sz="2400" dirty="0"/>
              <a:t>(A) the organisms or diseases that have caused the sickness, and </a:t>
            </a:r>
          </a:p>
          <a:p>
            <a:pPr marL="914400" lvl="1" indent="-457200">
              <a:buFont typeface="Wingdings" panose="05000000000000000000" pitchFamily="2" charset="2"/>
              <a:buChar char="q"/>
            </a:pPr>
            <a:r>
              <a:rPr lang="en-US" sz="2400" dirty="0"/>
              <a:t>(B) medications that are most effective in treating the sickness.</a:t>
            </a:r>
          </a:p>
          <a:p>
            <a:pPr marL="457200" lvl="0" indent="-457200">
              <a:buFont typeface="Wingdings" panose="05000000000000000000" pitchFamily="2" charset="2"/>
              <a:buChar char="q"/>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3503" y="809979"/>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11</a:t>
            </a:r>
          </a:p>
        </p:txBody>
      </p:sp>
      <p:pic>
        <p:nvPicPr>
          <p:cNvPr id="10" name="Picture Placeholder 5" descr="VQA_Manual_2018_Rev3 (002).pdf - Adobe Acrobat Reader DC">
            <a:extLst>
              <a:ext uri="{FF2B5EF4-FFF2-40B4-BE49-F238E27FC236}">
                <a16:creationId xmlns:a16="http://schemas.microsoft.com/office/drawing/2014/main" xmlns="" id="{9996C5A5-CF82-4E43-A46A-2AF0B32130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8930" b="17329"/>
          <a:stretch/>
        </p:blipFill>
        <p:spPr>
          <a:xfrm>
            <a:off x="3589378" y="1384663"/>
            <a:ext cx="5537366" cy="966652"/>
          </a:xfrm>
          <a:prstGeom prst="rect">
            <a:avLst/>
          </a:prstGeom>
        </p:spPr>
      </p:pic>
    </p:spTree>
    <p:extLst>
      <p:ext uri="{BB962C8B-B14F-4D97-AF65-F5344CB8AC3E}">
        <p14:creationId xmlns:p14="http://schemas.microsoft.com/office/powerpoint/2010/main" val="1034361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11415" y="784964"/>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620441" y="2828337"/>
            <a:ext cx="10951118"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marR="0" lvl="0" indent="-457200">
              <a:spcBef>
                <a:spcPts val="0"/>
              </a:spcBef>
              <a:spcAft>
                <a:spcPts val="0"/>
              </a:spcAft>
              <a:buFont typeface="Wingdings" panose="05000000000000000000" pitchFamily="2" charset="2"/>
              <a:buChar char="q"/>
            </a:pPr>
            <a:r>
              <a:rPr lang="en-US" sz="3200" dirty="0">
                <a:latin typeface="Calibri" panose="020F0502020204030204" pitchFamily="34" charset="0"/>
                <a:ea typeface="Calibri" panose="020F0502020204030204" pitchFamily="34" charset="0"/>
                <a:cs typeface="Calibri" panose="020F0502020204030204" pitchFamily="34" charset="0"/>
              </a:rPr>
              <a:t>In consultation with a veterinarian, veal farmers should establish </a:t>
            </a:r>
            <a:r>
              <a:rPr lang="en-US" sz="3200" b="1" dirty="0">
                <a:latin typeface="Calibri" panose="020F0502020204030204" pitchFamily="34" charset="0"/>
                <a:ea typeface="Calibri" panose="020F0502020204030204" pitchFamily="34" charset="0"/>
                <a:cs typeface="Calibri" panose="020F0502020204030204" pitchFamily="34" charset="0"/>
              </a:rPr>
              <a:t>on-farm protocols </a:t>
            </a:r>
            <a:r>
              <a:rPr lang="en-US" sz="3200" dirty="0">
                <a:latin typeface="Calibri" panose="020F0502020204030204" pitchFamily="34" charset="0"/>
                <a:ea typeface="Calibri" panose="020F0502020204030204" pitchFamily="34" charset="0"/>
                <a:cs typeface="Calibri" panose="020F0502020204030204" pitchFamily="34" charset="0"/>
              </a:rPr>
              <a:t>for monitoring and determining when </a:t>
            </a:r>
            <a:r>
              <a:rPr lang="en-US" sz="3200" b="1" dirty="0">
                <a:latin typeface="Calibri" panose="020F0502020204030204" pitchFamily="34" charset="0"/>
                <a:ea typeface="Calibri" panose="020F0502020204030204" pitchFamily="34" charset="0"/>
                <a:cs typeface="Calibri" panose="020F0502020204030204" pitchFamily="34" charset="0"/>
              </a:rPr>
              <a:t>euthanasia is the best option for sick or injured calves</a:t>
            </a:r>
            <a:r>
              <a:rPr lang="en-US" sz="3200" dirty="0">
                <a:latin typeface="Calibri" panose="020F0502020204030204" pitchFamily="34" charset="0"/>
                <a:ea typeface="Calibri" panose="020F0502020204030204" pitchFamily="34" charset="0"/>
                <a:cs typeface="Calibri" panose="020F0502020204030204" pitchFamily="34"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8569" y="809979"/>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11</a:t>
            </a:r>
          </a:p>
        </p:txBody>
      </p:sp>
      <p:pic>
        <p:nvPicPr>
          <p:cNvPr id="10" name="Picture Placeholder 5" descr="VQA_Manual_2018_Rev3 (002).pdf - Adobe Acrobat Reader DC">
            <a:extLst>
              <a:ext uri="{FF2B5EF4-FFF2-40B4-BE49-F238E27FC236}">
                <a16:creationId xmlns:a16="http://schemas.microsoft.com/office/drawing/2014/main" xmlns="" id="{29E20C75-6945-455E-A5DE-2D70B7E3C4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8930" b="17329"/>
          <a:stretch/>
        </p:blipFill>
        <p:spPr>
          <a:xfrm>
            <a:off x="3589378" y="1384663"/>
            <a:ext cx="5537366" cy="966652"/>
          </a:xfrm>
          <a:prstGeom prst="rect">
            <a:avLst/>
          </a:prstGeom>
        </p:spPr>
      </p:pic>
    </p:spTree>
    <p:extLst>
      <p:ext uri="{BB962C8B-B14F-4D97-AF65-F5344CB8AC3E}">
        <p14:creationId xmlns:p14="http://schemas.microsoft.com/office/powerpoint/2010/main" val="389489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2806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PROGRAM OVERVIEW</a:t>
            </a:r>
          </a:p>
        </p:txBody>
      </p:sp>
      <p:pic>
        <p:nvPicPr>
          <p:cNvPr id="3" name="Picture 2">
            <a:extLst>
              <a:ext uri="{FF2B5EF4-FFF2-40B4-BE49-F238E27FC236}">
                <a16:creationId xmlns:a16="http://schemas.microsoft.com/office/drawing/2014/main" xmlns="" id="{C51093B5-BCC1-426D-9A7B-492A058211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49590" y="2335564"/>
            <a:ext cx="3886200" cy="3256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xmlns="" id="{23D556E9-F0CD-4CAD-8C37-5A4D60F3D546}"/>
              </a:ext>
            </a:extLst>
          </p:cNvPr>
          <p:cNvSpPr txBox="1"/>
          <p:nvPr/>
        </p:nvSpPr>
        <p:spPr>
          <a:xfrm>
            <a:off x="620441" y="2335564"/>
            <a:ext cx="6938599" cy="3046988"/>
          </a:xfrm>
          <a:prstGeom prst="rect">
            <a:avLst/>
          </a:prstGeom>
          <a:noFill/>
        </p:spPr>
        <p:txBody>
          <a:bodyPr wrap="square" rtlCol="0">
            <a:spAutoFit/>
          </a:bodyPr>
          <a:lstStyle/>
          <a:p>
            <a:pPr algn="ctr"/>
            <a:r>
              <a:rPr lang="en-US" sz="3200" dirty="0"/>
              <a:t>VQA provides educational resources and </a:t>
            </a:r>
            <a:r>
              <a:rPr lang="en-US" sz="3200" b="1" dirty="0">
                <a:solidFill>
                  <a:schemeClr val="tx2">
                    <a:lumMod val="60000"/>
                    <a:lumOff val="40000"/>
                  </a:schemeClr>
                </a:solidFill>
                <a:latin typeface="Rockwell" panose="02060603020205020403" pitchFamily="18" charset="0"/>
              </a:rPr>
              <a:t>Best Management Practices        </a:t>
            </a:r>
            <a:r>
              <a:rPr lang="en-US" sz="3200" dirty="0"/>
              <a:t>to ensure </a:t>
            </a:r>
            <a:r>
              <a:rPr lang="en-US" sz="3200" b="1" dirty="0"/>
              <a:t>every veal farmer and those who care for veal calves </a:t>
            </a:r>
            <a:r>
              <a:rPr lang="en-US" sz="3200" dirty="0"/>
              <a:t>meet the </a:t>
            </a:r>
            <a:r>
              <a:rPr lang="en-US" sz="3200" b="1" dirty="0"/>
              <a:t>obligations</a:t>
            </a:r>
            <a:r>
              <a:rPr lang="en-US" sz="3200" dirty="0"/>
              <a:t> and </a:t>
            </a:r>
            <a:r>
              <a:rPr lang="en-US" sz="3200" b="1" dirty="0"/>
              <a:t>responsibilities</a:t>
            </a:r>
            <a:r>
              <a:rPr lang="en-US" sz="3200" dirty="0"/>
              <a:t> inherent to raising animals for food. </a:t>
            </a:r>
          </a:p>
        </p:txBody>
      </p:sp>
    </p:spTree>
    <p:extLst>
      <p:ext uri="{BB962C8B-B14F-4D97-AF65-F5344CB8AC3E}">
        <p14:creationId xmlns:p14="http://schemas.microsoft.com/office/powerpoint/2010/main" val="1498453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8783" y="730578"/>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760021" y="1925808"/>
            <a:ext cx="11195927"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Euthanasia Guidelines</a:t>
            </a:r>
          </a:p>
          <a:p>
            <a:pPr marL="342900" marR="0" lvl="0" indent="-342900">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Consult with your veterinarian to determine the options and guidelines for euthanizing animals in accordance with practices outlined by the </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American Vet Medical Association (AVMA)</a:t>
            </a:r>
            <a:r>
              <a:rPr lang="en-US" sz="3200" dirty="0">
                <a:latin typeface="Calibri" panose="020F0502020204030204" pitchFamily="34" charset="0"/>
                <a:ea typeface="Calibri" panose="020F0502020204030204" pitchFamily="34" charset="0"/>
                <a:cs typeface="Calibri" panose="020F0502020204030204" pitchFamily="34" charset="0"/>
              </a:rPr>
              <a:t> and state law.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Calibri" panose="020F0502020204030204" pitchFamily="34" charset="0"/>
              </a:rPr>
              <a:t>Veterinarian routinely conducts an extensive post-mortem evaluation </a:t>
            </a:r>
            <a:r>
              <a:rPr lang="en-US" sz="2400" dirty="0">
                <a:latin typeface="Calibri" panose="020F0502020204030204" pitchFamily="34" charset="0"/>
                <a:ea typeface="Calibri" panose="020F0502020204030204" pitchFamily="34" charset="0"/>
                <a:cs typeface="Calibri" panose="020F0502020204030204" pitchFamily="34" charset="0"/>
              </a:rPr>
              <a:t>(with pathogen identification) </a:t>
            </a:r>
            <a:r>
              <a:rPr lang="en-US" sz="3200" dirty="0">
                <a:latin typeface="Calibri" panose="020F0502020204030204" pitchFamily="34" charset="0"/>
                <a:ea typeface="Calibri" panose="020F0502020204030204" pitchFamily="34" charset="0"/>
                <a:cs typeface="Calibri" panose="020F0502020204030204" pitchFamily="34" charset="0"/>
              </a:rPr>
              <a:t>to determine the cause of sickness or death and to monitor the efficiency of treatments.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79330" y="778537"/>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14</a:t>
            </a:r>
          </a:p>
        </p:txBody>
      </p:sp>
    </p:spTree>
    <p:extLst>
      <p:ext uri="{BB962C8B-B14F-4D97-AF65-F5344CB8AC3E}">
        <p14:creationId xmlns:p14="http://schemas.microsoft.com/office/powerpoint/2010/main" val="1508370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2</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8783" y="730578"/>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760021" y="1925808"/>
            <a:ext cx="1119592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Guidelines for Immunizations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79330" y="778537"/>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21</a:t>
            </a:r>
          </a:p>
        </p:txBody>
      </p:sp>
      <p:pic>
        <p:nvPicPr>
          <p:cNvPr id="10" name="Picture Placeholder 5" descr="VQA_Manual_2018_Rev3 (002).pdf - Adobe Acrobat Reader DC">
            <a:extLst>
              <a:ext uri="{FF2B5EF4-FFF2-40B4-BE49-F238E27FC236}">
                <a16:creationId xmlns:a16="http://schemas.microsoft.com/office/drawing/2014/main" xmlns="" id="{E0B186B6-5193-4C26-A009-DA3CE0AD2C8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1115412" y="2446849"/>
            <a:ext cx="10135983" cy="2939361"/>
          </a:xfrm>
          <a:prstGeom prst="rect">
            <a:avLst/>
          </a:prstGeom>
        </p:spPr>
      </p:pic>
      <p:sp>
        <p:nvSpPr>
          <p:cNvPr id="2" name="Rectangle 1">
            <a:extLst>
              <a:ext uri="{FF2B5EF4-FFF2-40B4-BE49-F238E27FC236}">
                <a16:creationId xmlns:a16="http://schemas.microsoft.com/office/drawing/2014/main" xmlns="" id="{B2AD0987-6908-4D3A-A182-F8856C5E3703}"/>
              </a:ext>
            </a:extLst>
          </p:cNvPr>
          <p:cNvSpPr/>
          <p:nvPr/>
        </p:nvSpPr>
        <p:spPr>
          <a:xfrm>
            <a:off x="1190723" y="5248466"/>
            <a:ext cx="9985360" cy="830997"/>
          </a:xfrm>
          <a:prstGeom prst="rect">
            <a:avLst/>
          </a:prstGeom>
        </p:spPr>
        <p:txBody>
          <a:bodyPr wrap="square">
            <a:spAutoFit/>
          </a:bodyPr>
          <a:lstStyle/>
          <a:p>
            <a:r>
              <a:rPr lang="en-US" sz="2400" b="1" i="1" dirty="0">
                <a:solidFill>
                  <a:prstClr val="black"/>
                </a:solidFill>
              </a:rPr>
              <a:t>The timing of vaccines is important.</a:t>
            </a:r>
            <a:r>
              <a:rPr lang="en-US" sz="2400" dirty="0">
                <a:solidFill>
                  <a:prstClr val="black"/>
                </a:solidFill>
              </a:rPr>
              <a:t> In most cases, calves respond best to viral vaccines if given a few days to one week after the calf arrives at the farm.</a:t>
            </a:r>
            <a:endParaRPr lang="en-US" sz="2400" dirty="0"/>
          </a:p>
        </p:txBody>
      </p:sp>
    </p:spTree>
    <p:extLst>
      <p:ext uri="{BB962C8B-B14F-4D97-AF65-F5344CB8AC3E}">
        <p14:creationId xmlns:p14="http://schemas.microsoft.com/office/powerpoint/2010/main" val="2647650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377218" y="6209108"/>
            <a:ext cx="413021" cy="6488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6981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WHAT QUESTIONS DO YOU HAVE?</a:t>
            </a:r>
          </a:p>
        </p:txBody>
      </p:sp>
      <p:sp>
        <p:nvSpPr>
          <p:cNvPr id="8" name="TextBox 7">
            <a:extLst>
              <a:ext uri="{FF2B5EF4-FFF2-40B4-BE49-F238E27FC236}">
                <a16:creationId xmlns:a16="http://schemas.microsoft.com/office/drawing/2014/main" xmlns="" id="{A4E5DD36-25D6-42D3-9FAD-F5CC370AE06D}"/>
              </a:ext>
            </a:extLst>
          </p:cNvPr>
          <p:cNvSpPr txBox="1"/>
          <p:nvPr/>
        </p:nvSpPr>
        <p:spPr>
          <a:xfrm>
            <a:off x="760021" y="1820348"/>
            <a:ext cx="4814780" cy="35394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Best Management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VCPR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latin typeface="Calibri" panose="020F0502020204030204"/>
              </a:rPr>
              <a:t>Administering AHCP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Store of AHCP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latin typeface="Calibri" panose="020F0502020204030204"/>
              </a:rPr>
              <a:t>Euthanasia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latin typeface="Calibri" panose="020F0502020204030204"/>
              </a:rPr>
              <a:t>Record Keeping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Immunizations</a:t>
            </a:r>
          </a:p>
        </p:txBody>
      </p:sp>
      <p:sp>
        <p:nvSpPr>
          <p:cNvPr id="10" name="TextBox 9">
            <a:extLst>
              <a:ext uri="{FF2B5EF4-FFF2-40B4-BE49-F238E27FC236}">
                <a16:creationId xmlns:a16="http://schemas.microsoft.com/office/drawing/2014/main" xmlns="" id="{9621E9D0-BF7B-438A-A7E4-92D18B1DE4D8}"/>
              </a:ext>
            </a:extLst>
          </p:cNvPr>
          <p:cNvSpPr txBox="1"/>
          <p:nvPr/>
        </p:nvSpPr>
        <p:spPr>
          <a:xfrm>
            <a:off x="2452212" y="5471379"/>
            <a:ext cx="778873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UP NEXT:  Chapter 3 Feed, Water &amp; Nutrition</a:t>
            </a:r>
          </a:p>
        </p:txBody>
      </p:sp>
      <p:pic>
        <p:nvPicPr>
          <p:cNvPr id="11" name="Picture 10">
            <a:extLst>
              <a:ext uri="{FF2B5EF4-FFF2-40B4-BE49-F238E27FC236}">
                <a16:creationId xmlns:a16="http://schemas.microsoft.com/office/drawing/2014/main" xmlns="" id="{FEAF5754-C285-491D-8A3D-0CDC50215712}"/>
              </a:ext>
            </a:extLst>
          </p:cNvPr>
          <p:cNvPicPr>
            <a:picLocks noChangeAspect="1"/>
          </p:cNvPicPr>
          <p:nvPr/>
        </p:nvPicPr>
        <p:blipFill>
          <a:blip r:embed="rId4" cstate="screen">
            <a:duotone>
              <a:schemeClr val="accent4">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7104380" y="1977451"/>
            <a:ext cx="3493928" cy="3493928"/>
          </a:xfrm>
          <a:prstGeom prst="rect">
            <a:avLst/>
          </a:prstGeom>
        </p:spPr>
      </p:pic>
    </p:spTree>
    <p:extLst>
      <p:ext uri="{BB962C8B-B14F-4D97-AF65-F5344CB8AC3E}">
        <p14:creationId xmlns:p14="http://schemas.microsoft.com/office/powerpoint/2010/main" val="2694329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3</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24</a:t>
            </a:r>
          </a:p>
        </p:txBody>
      </p:sp>
      <p:pic>
        <p:nvPicPr>
          <p:cNvPr id="11" name="Picture Placeholder 5" descr="VQA_Manual_2018 Final for Approval.pdf - Adobe Acrobat Reader DC">
            <a:extLst>
              <a:ext uri="{FF2B5EF4-FFF2-40B4-BE49-F238E27FC236}">
                <a16:creationId xmlns:a16="http://schemas.microsoft.com/office/drawing/2014/main" xmlns="" id="{05705AD0-E520-441A-88F8-01B90E5A67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01"/>
          <a:stretch/>
        </p:blipFill>
        <p:spPr>
          <a:xfrm>
            <a:off x="3220049" y="1258283"/>
            <a:ext cx="5906695" cy="990534"/>
          </a:xfrm>
          <a:prstGeom prst="rect">
            <a:avLst/>
          </a:prstGeom>
        </p:spPr>
      </p:pic>
      <p:pic>
        <p:nvPicPr>
          <p:cNvPr id="3" name="Picture 2">
            <a:extLst>
              <a:ext uri="{FF2B5EF4-FFF2-40B4-BE49-F238E27FC236}">
                <a16:creationId xmlns:a16="http://schemas.microsoft.com/office/drawing/2014/main" xmlns="" id="{F041AA6F-A764-413C-9814-B36A3BA8B5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7552938" y="2195718"/>
            <a:ext cx="3540821" cy="4168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xmlns="" id="{4314853C-8587-4C13-84F2-180C73B8085E}"/>
              </a:ext>
            </a:extLst>
          </p:cNvPr>
          <p:cNvSpPr txBox="1"/>
          <p:nvPr/>
        </p:nvSpPr>
        <p:spPr>
          <a:xfrm>
            <a:off x="532847" y="2699578"/>
            <a:ext cx="6706152" cy="2554545"/>
          </a:xfrm>
          <a:prstGeom prst="rect">
            <a:avLst/>
          </a:prstGeom>
          <a:noFill/>
        </p:spPr>
        <p:txBody>
          <a:bodyPr wrap="square" rtlCol="0">
            <a:spAutoFit/>
          </a:bodyPr>
          <a:lstStyle/>
          <a:p>
            <a:r>
              <a:rPr lang="en-US" sz="3200" dirty="0"/>
              <a:t>Veal calves should be provided adequate nutrition and water through </a:t>
            </a:r>
            <a:r>
              <a:rPr lang="en-US" sz="3200" b="1" dirty="0"/>
              <a:t>every state of life </a:t>
            </a:r>
            <a:r>
              <a:rPr lang="en-US" sz="3200" dirty="0"/>
              <a:t>to promote growth and development, disease abatement and thermoregulation.</a:t>
            </a:r>
          </a:p>
        </p:txBody>
      </p:sp>
    </p:spTree>
    <p:extLst>
      <p:ext uri="{BB962C8B-B14F-4D97-AF65-F5344CB8AC3E}">
        <p14:creationId xmlns:p14="http://schemas.microsoft.com/office/powerpoint/2010/main" val="547521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3</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951118"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lvl="0" indent="-457200">
              <a:buFont typeface="Wingdings" panose="05000000000000000000" pitchFamily="2" charset="2"/>
              <a:buChar char="q"/>
            </a:pPr>
            <a:r>
              <a:rPr lang="en-US" sz="3200" dirty="0"/>
              <a:t>Work with a </a:t>
            </a:r>
            <a:r>
              <a:rPr lang="en-US" sz="3200" b="1" dirty="0"/>
              <a:t>reputable nutrition expert </a:t>
            </a:r>
            <a:r>
              <a:rPr lang="en-US" sz="3200" dirty="0"/>
              <a:t>to provide quality feed that meets the nutritional requirements of veal calves and contains the nutrition necessary </a:t>
            </a:r>
            <a:r>
              <a:rPr lang="en-US" sz="3200" b="1" dirty="0"/>
              <a:t>to maintain health, growth and energy. </a:t>
            </a:r>
          </a:p>
          <a:p>
            <a:pPr marL="457200" lvl="0" indent="-457200">
              <a:buFont typeface="Wingdings" panose="05000000000000000000" pitchFamily="2" charset="2"/>
              <a:buChar char="q"/>
            </a:pPr>
            <a:r>
              <a:rPr lang="en-US" sz="3200" dirty="0"/>
              <a:t>Veal calves provided grain should be fed </a:t>
            </a:r>
            <a:r>
              <a:rPr lang="en-US" sz="3200" b="1" dirty="0"/>
              <a:t>a high-quality starter </a:t>
            </a:r>
            <a:r>
              <a:rPr lang="en-US" sz="3200" dirty="0"/>
              <a:t>that promotes rumen development.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25</a:t>
            </a:r>
          </a:p>
        </p:txBody>
      </p:sp>
      <p:pic>
        <p:nvPicPr>
          <p:cNvPr id="11" name="Picture Placeholder 5" descr="VQA_Manual_2018 Final for Approval.pdf - Adobe Acrobat Reader DC">
            <a:extLst>
              <a:ext uri="{FF2B5EF4-FFF2-40B4-BE49-F238E27FC236}">
                <a16:creationId xmlns:a16="http://schemas.microsoft.com/office/drawing/2014/main" xmlns="" id="{05705AD0-E520-441A-88F8-01B90E5A67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01"/>
          <a:stretch/>
        </p:blipFill>
        <p:spPr>
          <a:xfrm>
            <a:off x="3220049" y="1258283"/>
            <a:ext cx="5906695" cy="990534"/>
          </a:xfrm>
          <a:prstGeom prst="rect">
            <a:avLst/>
          </a:prstGeom>
        </p:spPr>
      </p:pic>
    </p:spTree>
    <p:extLst>
      <p:ext uri="{BB962C8B-B14F-4D97-AF65-F5344CB8AC3E}">
        <p14:creationId xmlns:p14="http://schemas.microsoft.com/office/powerpoint/2010/main" val="4219713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3</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74196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lvl="0" indent="-457200">
              <a:buFont typeface="Wingdings" panose="05000000000000000000" pitchFamily="2" charset="2"/>
              <a:buChar char="q"/>
            </a:pPr>
            <a:r>
              <a:rPr lang="en-US" sz="3200" dirty="0">
                <a:solidFill>
                  <a:prstClr val="black"/>
                </a:solidFill>
              </a:rPr>
              <a:t>Feed should have </a:t>
            </a:r>
            <a:r>
              <a:rPr lang="en-US" sz="3200" b="1" dirty="0">
                <a:solidFill>
                  <a:prstClr val="black"/>
                </a:solidFill>
              </a:rPr>
              <a:t>proper protein and fat levels </a:t>
            </a:r>
            <a:r>
              <a:rPr lang="en-US" sz="3200" dirty="0">
                <a:solidFill>
                  <a:prstClr val="black"/>
                </a:solidFill>
              </a:rPr>
              <a:t>for the age and size of the calf.  </a:t>
            </a:r>
          </a:p>
          <a:p>
            <a:pPr marL="457200" lvl="0" indent="-457200">
              <a:buFont typeface="Wingdings" panose="05000000000000000000" pitchFamily="2" charset="2"/>
              <a:buChar char="q"/>
            </a:pPr>
            <a:r>
              <a:rPr lang="en-US" sz="3200" dirty="0">
                <a:solidFill>
                  <a:prstClr val="black"/>
                </a:solidFill>
              </a:rPr>
              <a:t>Feed mixing and distribution equipment should be designed to </a:t>
            </a:r>
            <a:r>
              <a:rPr lang="en-US" sz="3200" b="1" dirty="0">
                <a:solidFill>
                  <a:prstClr val="black"/>
                </a:solidFill>
              </a:rPr>
              <a:t>facilitate easy, thorough cleaning and sanitizing</a:t>
            </a:r>
            <a:r>
              <a:rPr lang="en-US" sz="3200" dirty="0">
                <a:solidFill>
                  <a:prstClr val="black"/>
                </a:solidFill>
              </a:rPr>
              <a:t>. </a:t>
            </a:r>
          </a:p>
          <a:p>
            <a:pPr marL="457200" lvl="0" indent="-457200">
              <a:buFont typeface="Wingdings" panose="05000000000000000000" pitchFamily="2" charset="2"/>
              <a:buChar char="q"/>
            </a:pPr>
            <a:r>
              <a:rPr lang="en-US" sz="3200" dirty="0">
                <a:solidFill>
                  <a:prstClr val="black"/>
                </a:solidFill>
              </a:rPr>
              <a:t>Buckets, bottles and all equipment used for mixing or distributing feeds should be completely </a:t>
            </a:r>
            <a:r>
              <a:rPr lang="en-US" sz="3200" b="1" dirty="0">
                <a:solidFill>
                  <a:prstClr val="black"/>
                </a:solidFill>
              </a:rPr>
              <a:t>cleaned and sanitized daily between uses</a:t>
            </a:r>
            <a:r>
              <a:rPr lang="en-US" sz="3200" dirty="0">
                <a:solidFill>
                  <a:prstClr val="black"/>
                </a:solidFill>
              </a:rPr>
              <a:t>.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25</a:t>
            </a:r>
          </a:p>
        </p:txBody>
      </p:sp>
      <p:pic>
        <p:nvPicPr>
          <p:cNvPr id="11" name="Picture Placeholder 5" descr="VQA_Manual_2018 Final for Approval.pdf - Adobe Acrobat Reader DC">
            <a:extLst>
              <a:ext uri="{FF2B5EF4-FFF2-40B4-BE49-F238E27FC236}">
                <a16:creationId xmlns:a16="http://schemas.microsoft.com/office/drawing/2014/main" xmlns="" id="{05705AD0-E520-441A-88F8-01B90E5A67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01"/>
          <a:stretch/>
        </p:blipFill>
        <p:spPr>
          <a:xfrm>
            <a:off x="3220049" y="1258283"/>
            <a:ext cx="5906695" cy="990534"/>
          </a:xfrm>
          <a:prstGeom prst="rect">
            <a:avLst/>
          </a:prstGeom>
        </p:spPr>
      </p:pic>
    </p:spTree>
    <p:extLst>
      <p:ext uri="{BB962C8B-B14F-4D97-AF65-F5344CB8AC3E}">
        <p14:creationId xmlns:p14="http://schemas.microsoft.com/office/powerpoint/2010/main" val="3041758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3</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741962"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lvl="0" indent="-457200">
              <a:buFont typeface="Wingdings" panose="05000000000000000000" pitchFamily="2" charset="2"/>
              <a:buChar char="q"/>
            </a:pPr>
            <a:r>
              <a:rPr lang="en-US" sz="3200" b="1" dirty="0">
                <a:solidFill>
                  <a:prstClr val="black"/>
                </a:solidFill>
              </a:rPr>
              <a:t>Maximize water intake </a:t>
            </a:r>
            <a:r>
              <a:rPr lang="en-US" sz="3200" dirty="0">
                <a:solidFill>
                  <a:prstClr val="black"/>
                </a:solidFill>
              </a:rPr>
              <a:t>immediately upon arrival of the calves.</a:t>
            </a:r>
          </a:p>
          <a:p>
            <a:pPr marL="457200" lvl="0" indent="-457200">
              <a:buFont typeface="Wingdings" panose="05000000000000000000" pitchFamily="2" charset="2"/>
              <a:buChar char="q"/>
            </a:pPr>
            <a:r>
              <a:rPr lang="en-US" sz="3200" dirty="0">
                <a:solidFill>
                  <a:prstClr val="black"/>
                </a:solidFill>
              </a:rPr>
              <a:t>All calves should have </a:t>
            </a:r>
            <a:r>
              <a:rPr lang="en-US" sz="3200" b="1" dirty="0">
                <a:solidFill>
                  <a:prstClr val="black"/>
                </a:solidFill>
              </a:rPr>
              <a:t>access to clean, fresh water </a:t>
            </a:r>
            <a:r>
              <a:rPr lang="en-US" sz="3200" dirty="0">
                <a:solidFill>
                  <a:prstClr val="black"/>
                </a:solidFill>
              </a:rPr>
              <a:t>to maintain proper hydration from the first day of life.</a:t>
            </a:r>
          </a:p>
          <a:p>
            <a:pPr marL="457200" lvl="0" indent="-457200">
              <a:buFont typeface="Wingdings" panose="05000000000000000000" pitchFamily="2" charset="2"/>
              <a:buChar char="q"/>
            </a:pPr>
            <a:r>
              <a:rPr lang="en-US" sz="3200" dirty="0">
                <a:solidFill>
                  <a:prstClr val="black"/>
                </a:solidFill>
              </a:rPr>
              <a:t>Every barn should have access to an adequate and </a:t>
            </a:r>
            <a:r>
              <a:rPr lang="en-US" sz="3200" b="1" dirty="0">
                <a:solidFill>
                  <a:prstClr val="black"/>
                </a:solidFill>
              </a:rPr>
              <a:t>reliable hot water supply </a:t>
            </a:r>
            <a:r>
              <a:rPr lang="en-US" sz="3200" dirty="0">
                <a:solidFill>
                  <a:prstClr val="black"/>
                </a:solidFill>
              </a:rPr>
              <a:t>necessary for appropriate feed-mixing and equipment sanitation.</a:t>
            </a: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25</a:t>
            </a:r>
          </a:p>
        </p:txBody>
      </p:sp>
      <p:pic>
        <p:nvPicPr>
          <p:cNvPr id="11" name="Picture Placeholder 5" descr="VQA_Manual_2018 Final for Approval.pdf - Adobe Acrobat Reader DC">
            <a:extLst>
              <a:ext uri="{FF2B5EF4-FFF2-40B4-BE49-F238E27FC236}">
                <a16:creationId xmlns:a16="http://schemas.microsoft.com/office/drawing/2014/main" xmlns="" id="{05705AD0-E520-441A-88F8-01B90E5A67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01"/>
          <a:stretch/>
        </p:blipFill>
        <p:spPr>
          <a:xfrm>
            <a:off x="3220049" y="1258283"/>
            <a:ext cx="5906695" cy="990534"/>
          </a:xfrm>
          <a:prstGeom prst="rect">
            <a:avLst/>
          </a:prstGeom>
        </p:spPr>
      </p:pic>
    </p:spTree>
    <p:extLst>
      <p:ext uri="{BB962C8B-B14F-4D97-AF65-F5344CB8AC3E}">
        <p14:creationId xmlns:p14="http://schemas.microsoft.com/office/powerpoint/2010/main" val="2377043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3</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951118"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lvl="0" indent="-457200">
              <a:buFont typeface="Wingdings" panose="05000000000000000000" pitchFamily="2" charset="2"/>
              <a:buChar char="q"/>
            </a:pPr>
            <a:r>
              <a:rPr lang="en-US" sz="3200" b="1" dirty="0">
                <a:solidFill>
                  <a:prstClr val="black"/>
                </a:solidFill>
              </a:rPr>
              <a:t>Animal caretakers are trained</a:t>
            </a:r>
            <a:r>
              <a:rPr lang="en-US" sz="3200" dirty="0">
                <a:solidFill>
                  <a:prstClr val="black"/>
                </a:solidFill>
              </a:rPr>
              <a:t> in calf care, nutritional requirements and feeding techniques, including the use of esophageal tube feeders and other feeding mechanisms.</a:t>
            </a:r>
          </a:p>
          <a:p>
            <a:pPr marL="457200" lvl="0" indent="-457200">
              <a:buFont typeface="Wingdings" panose="05000000000000000000" pitchFamily="2" charset="2"/>
              <a:buChar char="q"/>
            </a:pPr>
            <a:r>
              <a:rPr lang="en-US" sz="3200" dirty="0">
                <a:solidFill>
                  <a:prstClr val="black"/>
                </a:solidFill>
              </a:rPr>
              <a:t>Maintain close communication with your feed representative and </a:t>
            </a:r>
            <a:r>
              <a:rPr lang="en-US" sz="3200" b="1" dirty="0">
                <a:solidFill>
                  <a:prstClr val="black"/>
                </a:solidFill>
              </a:rPr>
              <a:t>keep the representative informed </a:t>
            </a:r>
            <a:r>
              <a:rPr lang="en-US" sz="3200" dirty="0">
                <a:solidFill>
                  <a:prstClr val="black"/>
                </a:solidFill>
              </a:rPr>
              <a:t>about the progress and any health complications of the calves.</a:t>
            </a:r>
          </a:p>
          <a:p>
            <a:pPr marR="0" lvl="0" algn="l" defTabSz="914400" rtl="0" eaLnBrk="1" fontAlgn="auto" latinLnBrk="0" hangingPunct="1">
              <a:lnSpc>
                <a:spcPct val="100000"/>
              </a:lnSpc>
              <a:spcBef>
                <a:spcPts val="0"/>
              </a:spcBef>
              <a:spcAft>
                <a:spcPts val="0"/>
              </a:spcAft>
              <a:buClrTx/>
              <a:buSzTx/>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25</a:t>
            </a:r>
          </a:p>
        </p:txBody>
      </p:sp>
      <p:pic>
        <p:nvPicPr>
          <p:cNvPr id="11" name="Picture Placeholder 5" descr="VQA_Manual_2018 Final for Approval.pdf - Adobe Acrobat Reader DC">
            <a:extLst>
              <a:ext uri="{FF2B5EF4-FFF2-40B4-BE49-F238E27FC236}">
                <a16:creationId xmlns:a16="http://schemas.microsoft.com/office/drawing/2014/main" xmlns="" id="{05705AD0-E520-441A-88F8-01B90E5A67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01"/>
          <a:stretch/>
        </p:blipFill>
        <p:spPr>
          <a:xfrm>
            <a:off x="3220049" y="1258283"/>
            <a:ext cx="5906695" cy="990534"/>
          </a:xfrm>
          <a:prstGeom prst="rect">
            <a:avLst/>
          </a:prstGeom>
        </p:spPr>
      </p:pic>
    </p:spTree>
    <p:extLst>
      <p:ext uri="{BB962C8B-B14F-4D97-AF65-F5344CB8AC3E}">
        <p14:creationId xmlns:p14="http://schemas.microsoft.com/office/powerpoint/2010/main" val="1292327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3</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95111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Additional Feed and Nutrition </a:t>
            </a:r>
            <a:r>
              <a:rPr lang="en-US" sz="3200" b="1" dirty="0">
                <a:solidFill>
                  <a:prstClr val="black"/>
                </a:solidFill>
                <a:latin typeface="Rockwell" panose="02060603020205020403" pitchFamily="18" charset="0"/>
              </a:rPr>
              <a:t>G</a:t>
            </a:r>
            <a:r>
              <a:rPr kumimoji="0" lang="en-US" sz="3200" b="1" i="0" u="none" strike="noStrike" kern="1200" cap="none" spc="0" normalizeH="0" baseline="0" noProof="0" dirty="0" err="1">
                <a:ln>
                  <a:noFill/>
                </a:ln>
                <a:solidFill>
                  <a:prstClr val="black"/>
                </a:solidFill>
                <a:effectLst/>
                <a:uLnTx/>
                <a:uFillTx/>
                <a:latin typeface="Rockwell" panose="02060603020205020403" pitchFamily="18" charset="0"/>
                <a:ea typeface="+mn-ea"/>
                <a:cs typeface="+mn-cs"/>
              </a:rPr>
              <a:t>uidelines</a:t>
            </a: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457200" lvl="0" indent="-457200">
              <a:buFont typeface="Wingdings" panose="05000000000000000000" pitchFamily="2" charset="2"/>
              <a:buChar char="ü"/>
            </a:pPr>
            <a:r>
              <a:rPr lang="en-US" sz="3200" dirty="0"/>
              <a:t>Follow your advisors’ recommendations for using electrolytes.</a:t>
            </a:r>
          </a:p>
          <a:p>
            <a:pPr marL="457200" lvl="0" indent="-457200">
              <a:buFont typeface="Wingdings" panose="05000000000000000000" pitchFamily="2" charset="2"/>
              <a:buChar char="ü"/>
            </a:pPr>
            <a:r>
              <a:rPr lang="en-US" sz="3200" dirty="0"/>
              <a:t>Provide </a:t>
            </a:r>
            <a:r>
              <a:rPr lang="en-US" sz="3200" b="1" dirty="0"/>
              <a:t>water between feedings </a:t>
            </a:r>
            <a:r>
              <a:rPr lang="en-US" sz="3200" dirty="0"/>
              <a:t>to the calves.</a:t>
            </a:r>
          </a:p>
          <a:p>
            <a:pPr marL="457200" lvl="0" indent="-457200">
              <a:buFont typeface="Wingdings" panose="05000000000000000000" pitchFamily="2" charset="2"/>
              <a:buChar char="ü"/>
            </a:pPr>
            <a:r>
              <a:rPr lang="en-US" sz="3200" dirty="0"/>
              <a:t>Carefully follow the feed manufacturer’s recommendations on </a:t>
            </a:r>
            <a:r>
              <a:rPr lang="en-US" sz="3200" b="1" dirty="0"/>
              <a:t>water temperature </a:t>
            </a:r>
            <a:r>
              <a:rPr lang="en-US" sz="3200" dirty="0"/>
              <a:t>for mixing the milk replacer with water.</a:t>
            </a:r>
          </a:p>
          <a:p>
            <a:pPr marL="457200" lvl="0" indent="-457200">
              <a:buFont typeface="Wingdings" panose="05000000000000000000" pitchFamily="2" charset="2"/>
              <a:buChar char="ü"/>
            </a:pPr>
            <a:r>
              <a:rPr lang="en-US" sz="3200" dirty="0"/>
              <a:t>Provide </a:t>
            </a:r>
            <a:r>
              <a:rPr lang="en-US" sz="3200" b="1" dirty="0"/>
              <a:t>sufficient space </a:t>
            </a:r>
            <a:r>
              <a:rPr lang="en-US" sz="3200" dirty="0"/>
              <a:t>for group-fed calves that allows all animals to feed at the same time or sufficient quantities of feed are available for all animals during a 24-hour period.</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27</a:t>
            </a:r>
          </a:p>
        </p:txBody>
      </p:sp>
    </p:spTree>
    <p:extLst>
      <p:ext uri="{BB962C8B-B14F-4D97-AF65-F5344CB8AC3E}">
        <p14:creationId xmlns:p14="http://schemas.microsoft.com/office/powerpoint/2010/main" val="337933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3</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95111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Additional Feed and Nutrition G</a:t>
            </a:r>
            <a:r>
              <a:rPr kumimoji="0" lang="en-US" sz="3200" b="1" i="0" u="none" strike="noStrike" kern="1200" cap="none" spc="0" normalizeH="0" baseline="0" noProof="0" dirty="0" err="1">
                <a:ln>
                  <a:noFill/>
                </a:ln>
                <a:solidFill>
                  <a:prstClr val="black"/>
                </a:solidFill>
                <a:effectLst/>
                <a:uLnTx/>
                <a:uFillTx/>
                <a:latin typeface="Rockwell" panose="02060603020205020403" pitchFamily="18" charset="0"/>
                <a:ea typeface="+mn-ea"/>
                <a:cs typeface="+mn-cs"/>
              </a:rPr>
              <a:t>uidelines</a:t>
            </a: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When the feed is changed, such as from a starter to a grower or finisher, the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blending of the different types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of feeds takes place over a 6- to 10 day period.</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Nutritional amendments such as iron, selenium or vitamins are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provided orally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if needed, and are based upon blood analyses and examination/recommendations by your feed service representative in consultation with your veterinarian.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27</a:t>
            </a:r>
          </a:p>
        </p:txBody>
      </p:sp>
    </p:spTree>
    <p:extLst>
      <p:ext uri="{BB962C8B-B14F-4D97-AF65-F5344CB8AC3E}">
        <p14:creationId xmlns:p14="http://schemas.microsoft.com/office/powerpoint/2010/main" val="123469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2806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PROGRAM OVERVIEW</a:t>
            </a:r>
          </a:p>
        </p:txBody>
      </p:sp>
      <p:sp>
        <p:nvSpPr>
          <p:cNvPr id="5" name="TextBox 4">
            <a:extLst>
              <a:ext uri="{FF2B5EF4-FFF2-40B4-BE49-F238E27FC236}">
                <a16:creationId xmlns:a16="http://schemas.microsoft.com/office/drawing/2014/main" xmlns="" id="{9F23F0F2-BCF8-4E2F-A6B0-6A1FE03A1E5C}"/>
              </a:ext>
            </a:extLst>
          </p:cNvPr>
          <p:cNvSpPr txBox="1"/>
          <p:nvPr/>
        </p:nvSpPr>
        <p:spPr>
          <a:xfrm>
            <a:off x="886814" y="2370147"/>
            <a:ext cx="10661203" cy="2308324"/>
          </a:xfrm>
          <a:prstGeom prst="rect">
            <a:avLst/>
          </a:prstGeom>
          <a:noFill/>
        </p:spPr>
        <p:txBody>
          <a:bodyPr wrap="square" rtlCol="0">
            <a:spAutoFit/>
          </a:bodyPr>
          <a:lstStyle/>
          <a:p>
            <a:pPr algn="ctr"/>
            <a:r>
              <a:rPr lang="en-US" sz="3600" dirty="0"/>
              <a:t>The Veal Quality Assurance program </a:t>
            </a:r>
            <a:r>
              <a:rPr lang="en-US" sz="3600" b="1" dirty="0"/>
              <a:t>does not tolerate </a:t>
            </a:r>
            <a:r>
              <a:rPr lang="en-US" sz="3600" dirty="0"/>
              <a:t>abusive behavior towards animals.  </a:t>
            </a:r>
            <a:r>
              <a:rPr lang="en-US" sz="3600" b="1" dirty="0"/>
              <a:t>Any</a:t>
            </a:r>
            <a:r>
              <a:rPr lang="en-US" sz="3600" dirty="0"/>
              <a:t> questionable behavior should be reported </a:t>
            </a:r>
            <a:r>
              <a:rPr lang="en-US" sz="3600" b="1" dirty="0"/>
              <a:t>immediately</a:t>
            </a:r>
            <a:r>
              <a:rPr lang="en-US" sz="3600" dirty="0"/>
              <a:t> to farm management and local authorities.</a:t>
            </a:r>
          </a:p>
        </p:txBody>
      </p:sp>
    </p:spTree>
    <p:extLst>
      <p:ext uri="{BB962C8B-B14F-4D97-AF65-F5344CB8AC3E}">
        <p14:creationId xmlns:p14="http://schemas.microsoft.com/office/powerpoint/2010/main" val="3534322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3</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95111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Additional Feed and Nutrition G</a:t>
            </a:r>
            <a:r>
              <a:rPr kumimoji="0" lang="en-US" sz="3200" b="1" i="0" u="none" strike="noStrike" kern="1200" cap="none" spc="0" normalizeH="0" baseline="0" noProof="0" dirty="0" err="1">
                <a:ln>
                  <a:noFill/>
                </a:ln>
                <a:solidFill>
                  <a:prstClr val="black"/>
                </a:solidFill>
                <a:effectLst/>
                <a:uLnTx/>
                <a:uFillTx/>
                <a:latin typeface="Rockwell" panose="02060603020205020403" pitchFamily="18" charset="0"/>
                <a:ea typeface="+mn-ea"/>
                <a:cs typeface="+mn-cs"/>
              </a:rPr>
              <a:t>uidelines</a:t>
            </a: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457200" lvl="0" indent="-457200">
              <a:buFont typeface="Wingdings" panose="05000000000000000000" pitchFamily="2" charset="2"/>
              <a:buChar char="ü"/>
            </a:pPr>
            <a:r>
              <a:rPr lang="en-US" sz="3200" b="1" dirty="0"/>
              <a:t>Meat and bone meals are prohibited</a:t>
            </a:r>
            <a:r>
              <a:rPr lang="en-US" sz="3200" dirty="0"/>
              <a:t>, whereas milk and blood products can be fed. Check the ingredient list of products and contact the manufacturer if there is a question.</a:t>
            </a:r>
          </a:p>
          <a:p>
            <a:pPr marL="457200" lvl="0" indent="-457200">
              <a:buFont typeface="Wingdings" panose="05000000000000000000" pitchFamily="2" charset="2"/>
              <a:buChar char="ü"/>
            </a:pPr>
            <a:r>
              <a:rPr lang="en-US" sz="3200" dirty="0"/>
              <a:t>Feeding and watering equipment must be in good repair, functional and </a:t>
            </a:r>
            <a:r>
              <a:rPr lang="en-US" sz="3200" b="1" dirty="0"/>
              <a:t>free of sharp edges </a:t>
            </a:r>
            <a:r>
              <a:rPr lang="en-US" sz="3200" dirty="0"/>
              <a:t>that may injure animals.</a:t>
            </a:r>
          </a:p>
          <a:p>
            <a:pPr marL="457200" lvl="0" indent="-457200">
              <a:buFont typeface="Wingdings" panose="05000000000000000000" pitchFamily="2" charset="2"/>
              <a:buChar char="ü"/>
            </a:pPr>
            <a:r>
              <a:rPr lang="en-US" sz="3200" dirty="0"/>
              <a:t>Animal caretakers take care to use the appropriate weight of powder, and volume and </a:t>
            </a:r>
            <a:r>
              <a:rPr lang="en-US" sz="3200" b="1" dirty="0"/>
              <a:t>temperature of water </a:t>
            </a:r>
            <a:r>
              <a:rPr lang="en-US" sz="3200" dirty="0"/>
              <a:t>to ensure consistency when mixing milk replacers.</a:t>
            </a: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27</a:t>
            </a:r>
          </a:p>
        </p:txBody>
      </p:sp>
    </p:spTree>
    <p:extLst>
      <p:ext uri="{BB962C8B-B14F-4D97-AF65-F5344CB8AC3E}">
        <p14:creationId xmlns:p14="http://schemas.microsoft.com/office/powerpoint/2010/main" val="15780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3</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95111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Additional Feed and Nutrition G</a:t>
            </a:r>
            <a:r>
              <a:rPr kumimoji="0" lang="en-US" sz="3200" b="1" i="0" u="none" strike="noStrike" kern="1200" cap="none" spc="0" normalizeH="0" baseline="0" noProof="0" dirty="0" err="1">
                <a:ln>
                  <a:noFill/>
                </a:ln>
                <a:solidFill>
                  <a:prstClr val="black"/>
                </a:solidFill>
                <a:effectLst/>
                <a:uLnTx/>
                <a:uFillTx/>
                <a:latin typeface="Rockwell" panose="02060603020205020403" pitchFamily="18" charset="0"/>
                <a:ea typeface="+mn-ea"/>
                <a:cs typeface="+mn-cs"/>
              </a:rPr>
              <a:t>uidelines</a:t>
            </a: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During heat stress,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increase the amount of liquid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consumption. Milk may also be fed at a cooler temperature (depending on manufacturer’s recommendations) and water intake increased.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Water is tested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and monitored by your nutritionist, veterinarian, or feed service representative at least once each year.</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27</a:t>
            </a:r>
          </a:p>
        </p:txBody>
      </p:sp>
    </p:spTree>
    <p:extLst>
      <p:ext uri="{BB962C8B-B14F-4D97-AF65-F5344CB8AC3E}">
        <p14:creationId xmlns:p14="http://schemas.microsoft.com/office/powerpoint/2010/main" val="1089703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377218" y="6209108"/>
            <a:ext cx="413021" cy="6488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6981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WHAT QUESTIONS DO YOU HAVE?</a:t>
            </a:r>
          </a:p>
        </p:txBody>
      </p:sp>
      <p:sp>
        <p:nvSpPr>
          <p:cNvPr id="8" name="TextBox 7">
            <a:extLst>
              <a:ext uri="{FF2B5EF4-FFF2-40B4-BE49-F238E27FC236}">
                <a16:creationId xmlns:a16="http://schemas.microsoft.com/office/drawing/2014/main" xmlns="" id="{A4E5DD36-25D6-42D3-9FAD-F5CC370AE06D}"/>
              </a:ext>
            </a:extLst>
          </p:cNvPr>
          <p:cNvSpPr txBox="1"/>
          <p:nvPr/>
        </p:nvSpPr>
        <p:spPr>
          <a:xfrm>
            <a:off x="883920" y="2137569"/>
            <a:ext cx="4814780" cy="20621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Best Management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latin typeface="Calibri" panose="020F0502020204030204"/>
              </a:rPr>
              <a:t>Nutrition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latin typeface="Calibri" panose="020F0502020204030204"/>
              </a:rPr>
              <a:t>Feed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latin typeface="Calibri" panose="020F0502020204030204"/>
              </a:rPr>
              <a:t>Water</a:t>
            </a:r>
          </a:p>
        </p:txBody>
      </p:sp>
      <p:sp>
        <p:nvSpPr>
          <p:cNvPr id="10" name="TextBox 9">
            <a:extLst>
              <a:ext uri="{FF2B5EF4-FFF2-40B4-BE49-F238E27FC236}">
                <a16:creationId xmlns:a16="http://schemas.microsoft.com/office/drawing/2014/main" xmlns="" id="{9621E9D0-BF7B-438A-A7E4-92D18B1DE4D8}"/>
              </a:ext>
            </a:extLst>
          </p:cNvPr>
          <p:cNvSpPr txBox="1"/>
          <p:nvPr/>
        </p:nvSpPr>
        <p:spPr>
          <a:xfrm>
            <a:off x="3036412" y="5314276"/>
            <a:ext cx="701044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UP NEXT:  Chapter 4 Housing &amp; Facilities</a:t>
            </a:r>
          </a:p>
        </p:txBody>
      </p:sp>
      <p:pic>
        <p:nvPicPr>
          <p:cNvPr id="9" name="Picture 8">
            <a:extLst>
              <a:ext uri="{FF2B5EF4-FFF2-40B4-BE49-F238E27FC236}">
                <a16:creationId xmlns:a16="http://schemas.microsoft.com/office/drawing/2014/main" xmlns="" id="{0AE3BC84-2CB8-43C0-8157-E138AC9D52FC}"/>
              </a:ext>
            </a:extLst>
          </p:cNvPr>
          <p:cNvPicPr>
            <a:picLocks noChangeAspect="1"/>
          </p:cNvPicPr>
          <p:nvPr/>
        </p:nvPicPr>
        <p:blipFill>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6006110" y="1938991"/>
            <a:ext cx="5162623" cy="3226639"/>
          </a:xfrm>
          <a:prstGeom prst="rect">
            <a:avLst/>
          </a:prstGeom>
        </p:spPr>
      </p:pic>
    </p:spTree>
    <p:extLst>
      <p:ext uri="{BB962C8B-B14F-4D97-AF65-F5344CB8AC3E}">
        <p14:creationId xmlns:p14="http://schemas.microsoft.com/office/powerpoint/2010/main" val="2862036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8FFE354-2283-415D-BE90-949A1AD3F6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64378" y="2336752"/>
            <a:ext cx="4244759" cy="2426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4</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28</a:t>
            </a:r>
          </a:p>
        </p:txBody>
      </p:sp>
      <p:pic>
        <p:nvPicPr>
          <p:cNvPr id="10" name="Picture Placeholder 5" descr="VQA_Manual_2018 Final for Approval.pdf - Adobe Acrobat Reader DC">
            <a:extLst>
              <a:ext uri="{FF2B5EF4-FFF2-40B4-BE49-F238E27FC236}">
                <a16:creationId xmlns:a16="http://schemas.microsoft.com/office/drawing/2014/main" xmlns="" id="{851FB32C-D9D0-420E-B4CF-AD793437BAA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96005" y="1233155"/>
            <a:ext cx="6172200" cy="861774"/>
          </a:xfrm>
          <a:prstGeom prst="rect">
            <a:avLst/>
          </a:prstGeom>
        </p:spPr>
      </p:pic>
      <p:pic>
        <p:nvPicPr>
          <p:cNvPr id="12" name="Picture 11">
            <a:extLst>
              <a:ext uri="{FF2B5EF4-FFF2-40B4-BE49-F238E27FC236}">
                <a16:creationId xmlns:a16="http://schemas.microsoft.com/office/drawing/2014/main" xmlns="" id="{BCFBD05D-B92C-4415-B832-1ECB1CC0FD1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11798" y="4273074"/>
            <a:ext cx="3974959" cy="2314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xmlns="" id="{2F81B3D0-66B6-4CC1-BB6F-AED5A62CD90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05243" y="2240073"/>
            <a:ext cx="4052226" cy="2906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xmlns="" id="{BECEC3A7-FEB0-4D15-8B36-227D098A387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08234" y="4346973"/>
            <a:ext cx="3623128" cy="2169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7697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4</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95111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lvl="0" indent="-457200">
              <a:buFont typeface="Wingdings" panose="05000000000000000000" pitchFamily="2" charset="2"/>
              <a:buChar char="q"/>
            </a:pPr>
            <a:r>
              <a:rPr lang="en-US" sz="3200" dirty="0"/>
              <a:t>Adequate space is provided for calves to </a:t>
            </a:r>
            <a:r>
              <a:rPr lang="en-US" sz="3200" b="1" dirty="0"/>
              <a:t>easily stand, stretch, lie down, turn around, groom naturally</a:t>
            </a:r>
            <a:r>
              <a:rPr lang="en-US" sz="3200" dirty="0"/>
              <a:t>, and have visual contact with other calves. </a:t>
            </a:r>
          </a:p>
          <a:p>
            <a:pPr marL="457200" lvl="0" indent="-457200">
              <a:buFont typeface="Wingdings" panose="05000000000000000000" pitchFamily="2" charset="2"/>
              <a:buChar char="q"/>
            </a:pPr>
            <a:r>
              <a:rPr lang="en-US" sz="3200" dirty="0"/>
              <a:t>Calves are in </a:t>
            </a:r>
            <a:r>
              <a:rPr lang="en-US" sz="3200" b="1" dirty="0"/>
              <a:t>group pens of two or more calves</a:t>
            </a:r>
            <a:r>
              <a:rPr lang="en-US" sz="3200" dirty="0"/>
              <a:t>, and no calf is individually penned </a:t>
            </a:r>
            <a:r>
              <a:rPr lang="en-US" sz="3200" b="1" dirty="0"/>
              <a:t>after 10 weeks of age</a:t>
            </a:r>
            <a:r>
              <a:rPr lang="en-US" sz="3200" dirty="0"/>
              <a:t>, unless it is for health purposes such as sickness, injury or disease. </a:t>
            </a:r>
          </a:p>
          <a:p>
            <a:pPr marL="457200" lvl="0" indent="-457200">
              <a:buFont typeface="Wingdings" panose="05000000000000000000" pitchFamily="2" charset="2"/>
              <a:buChar char="q"/>
            </a:pPr>
            <a:r>
              <a:rPr lang="en-US" sz="3200" b="1" dirty="0"/>
              <a:t>Calves should never be tethered.</a:t>
            </a:r>
          </a:p>
          <a:p>
            <a:pPr marR="0" lvl="0" algn="l" defTabSz="914400" rtl="0" eaLnBrk="1" fontAlgn="auto" latinLnBrk="0" hangingPunct="1">
              <a:lnSpc>
                <a:spcPct val="100000"/>
              </a:lnSpc>
              <a:spcBef>
                <a:spcPts val="0"/>
              </a:spcBef>
              <a:spcAft>
                <a:spcPts val="0"/>
              </a:spcAft>
              <a:buClrTx/>
              <a:buSzTx/>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29</a:t>
            </a:r>
          </a:p>
        </p:txBody>
      </p:sp>
      <p:pic>
        <p:nvPicPr>
          <p:cNvPr id="10" name="Picture Placeholder 5" descr="VQA_Manual_2018 Final for Approval.pdf - Adobe Acrobat Reader DC">
            <a:extLst>
              <a:ext uri="{FF2B5EF4-FFF2-40B4-BE49-F238E27FC236}">
                <a16:creationId xmlns:a16="http://schemas.microsoft.com/office/drawing/2014/main" xmlns="" id="{851FB32C-D9D0-420E-B4CF-AD793437BA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96005" y="1233155"/>
            <a:ext cx="6172200" cy="861774"/>
          </a:xfrm>
          <a:prstGeom prst="rect">
            <a:avLst/>
          </a:prstGeom>
        </p:spPr>
      </p:pic>
    </p:spTree>
    <p:extLst>
      <p:ext uri="{BB962C8B-B14F-4D97-AF65-F5344CB8AC3E}">
        <p14:creationId xmlns:p14="http://schemas.microsoft.com/office/powerpoint/2010/main" val="2471127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4</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951118"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lvl="0" indent="-457200">
              <a:buFont typeface="Wingdings" panose="05000000000000000000" pitchFamily="2" charset="2"/>
              <a:buChar char="q"/>
            </a:pPr>
            <a:r>
              <a:rPr lang="en-US" sz="3200" b="1" dirty="0"/>
              <a:t>Facilities are ventilated</a:t>
            </a:r>
            <a:r>
              <a:rPr lang="en-US" sz="3200" dirty="0"/>
              <a:t>, and protocols are in place to minimize airborne particles as a means to reduce odors, dust and/or noxious gases. </a:t>
            </a:r>
          </a:p>
          <a:p>
            <a:pPr marL="457200" lvl="0" indent="-457200">
              <a:buFont typeface="Wingdings" panose="05000000000000000000" pitchFamily="2" charset="2"/>
              <a:buChar char="q"/>
            </a:pPr>
            <a:r>
              <a:rPr lang="en-US" sz="3200" dirty="0"/>
              <a:t>All classes of calves are provided with </a:t>
            </a:r>
            <a:r>
              <a:rPr lang="en-US" sz="3200" b="1" dirty="0"/>
              <a:t>reasonable protection from heat and cold.</a:t>
            </a:r>
          </a:p>
          <a:p>
            <a:pPr marL="457200" lvl="0" indent="-457200">
              <a:buFont typeface="Wingdings" panose="05000000000000000000" pitchFamily="2" charset="2"/>
              <a:buChar char="q"/>
            </a:pPr>
            <a:r>
              <a:rPr lang="en-US" sz="3200" dirty="0"/>
              <a:t>Facilities provide ample </a:t>
            </a:r>
            <a:r>
              <a:rPr lang="en-US" sz="3200" b="1" dirty="0"/>
              <a:t>natural and/or overhead lighting</a:t>
            </a:r>
            <a:r>
              <a:rPr lang="en-US" sz="3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29</a:t>
            </a:r>
          </a:p>
        </p:txBody>
      </p:sp>
      <p:pic>
        <p:nvPicPr>
          <p:cNvPr id="10" name="Picture Placeholder 5" descr="VQA_Manual_2018 Final for Approval.pdf - Adobe Acrobat Reader DC">
            <a:extLst>
              <a:ext uri="{FF2B5EF4-FFF2-40B4-BE49-F238E27FC236}">
                <a16:creationId xmlns:a16="http://schemas.microsoft.com/office/drawing/2014/main" xmlns="" id="{851FB32C-D9D0-420E-B4CF-AD793437BA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96005" y="1233155"/>
            <a:ext cx="6172200" cy="861774"/>
          </a:xfrm>
          <a:prstGeom prst="rect">
            <a:avLst/>
          </a:prstGeom>
        </p:spPr>
      </p:pic>
    </p:spTree>
    <p:extLst>
      <p:ext uri="{BB962C8B-B14F-4D97-AF65-F5344CB8AC3E}">
        <p14:creationId xmlns:p14="http://schemas.microsoft.com/office/powerpoint/2010/main" val="209928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4</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951118"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lvl="0" indent="-457200">
              <a:buFont typeface="Wingdings" panose="05000000000000000000" pitchFamily="2" charset="2"/>
              <a:buChar char="q"/>
            </a:pPr>
            <a:r>
              <a:rPr lang="en-US" sz="3200" dirty="0">
                <a:solidFill>
                  <a:prstClr val="black"/>
                </a:solidFill>
              </a:rPr>
              <a:t>Pens are </a:t>
            </a:r>
            <a:r>
              <a:rPr lang="en-US" sz="3200" b="1" dirty="0">
                <a:solidFill>
                  <a:prstClr val="black"/>
                </a:solidFill>
              </a:rPr>
              <a:t>routinely cleaned</a:t>
            </a:r>
            <a:r>
              <a:rPr lang="en-US" sz="3200" dirty="0">
                <a:solidFill>
                  <a:prstClr val="black"/>
                </a:solidFill>
              </a:rPr>
              <a:t>, and the resting area provides cushion, warmth, dryness and traction at all times.</a:t>
            </a:r>
          </a:p>
          <a:p>
            <a:pPr marL="457200" lvl="0" indent="-457200">
              <a:buFont typeface="Wingdings" panose="05000000000000000000" pitchFamily="2" charset="2"/>
              <a:buChar char="q"/>
            </a:pPr>
            <a:r>
              <a:rPr lang="en-US" sz="3200" dirty="0">
                <a:solidFill>
                  <a:prstClr val="black"/>
                </a:solidFill>
              </a:rPr>
              <a:t>All </a:t>
            </a:r>
            <a:r>
              <a:rPr lang="en-US" sz="3200" b="1" dirty="0">
                <a:solidFill>
                  <a:prstClr val="black"/>
                </a:solidFill>
              </a:rPr>
              <a:t>housing elements </a:t>
            </a:r>
            <a:r>
              <a:rPr lang="en-US" sz="3200" dirty="0">
                <a:solidFill>
                  <a:prstClr val="black"/>
                </a:solidFill>
              </a:rPr>
              <a:t>including flooring, fans, waterers, gates and fences are consistently monitored and </a:t>
            </a:r>
            <a:r>
              <a:rPr lang="en-US" sz="3200" b="1" dirty="0">
                <a:solidFill>
                  <a:prstClr val="black"/>
                </a:solidFill>
              </a:rPr>
              <a:t>in good repair</a:t>
            </a:r>
            <a:r>
              <a:rPr lang="en-US" sz="3200" dirty="0">
                <a:solidFill>
                  <a:prstClr val="black"/>
                </a:solidFill>
              </a:rPr>
              <a:t>. </a:t>
            </a:r>
          </a:p>
          <a:p>
            <a:pPr marL="457200" lvl="0" indent="-457200">
              <a:buFont typeface="Wingdings" panose="05000000000000000000" pitchFamily="2" charset="2"/>
              <a:buChar char="q"/>
            </a:pPr>
            <a:r>
              <a:rPr lang="en-US" sz="3200" dirty="0">
                <a:solidFill>
                  <a:prstClr val="black"/>
                </a:solidFill>
              </a:rPr>
              <a:t>A plan is in place for </a:t>
            </a:r>
            <a:r>
              <a:rPr lang="en-US" sz="3200" b="1" dirty="0">
                <a:solidFill>
                  <a:prstClr val="black"/>
                </a:solidFill>
              </a:rPr>
              <a:t>managing and eliminating pests.</a:t>
            </a:r>
            <a:r>
              <a:rPr lang="en-US" sz="3200" dirty="0">
                <a:solidFill>
                  <a:prstClr val="black"/>
                </a:solidFill>
              </a:rPr>
              <a:t> </a:t>
            </a:r>
          </a:p>
          <a:p>
            <a:pPr marL="457200" lvl="0" indent="-457200">
              <a:buFont typeface="Wingdings" panose="05000000000000000000" pitchFamily="2" charset="2"/>
              <a:buChar char="q"/>
            </a:pPr>
            <a:r>
              <a:rPr lang="en-US" sz="3200" dirty="0">
                <a:solidFill>
                  <a:prstClr val="black"/>
                </a:solidFill>
              </a:rPr>
              <a:t>A </a:t>
            </a:r>
            <a:r>
              <a:rPr lang="en-US" sz="3200" b="1" dirty="0">
                <a:solidFill>
                  <a:prstClr val="black"/>
                </a:solidFill>
              </a:rPr>
              <a:t>visitor protocol </a:t>
            </a:r>
            <a:r>
              <a:rPr lang="en-US" sz="3200" dirty="0">
                <a:solidFill>
                  <a:prstClr val="black"/>
                </a:solidFill>
              </a:rPr>
              <a:t>is established and employees are trained at following visitor procedures. </a:t>
            </a: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29</a:t>
            </a:r>
          </a:p>
        </p:txBody>
      </p:sp>
      <p:pic>
        <p:nvPicPr>
          <p:cNvPr id="10" name="Picture Placeholder 5" descr="VQA_Manual_2018 Final for Approval.pdf - Adobe Acrobat Reader DC">
            <a:extLst>
              <a:ext uri="{FF2B5EF4-FFF2-40B4-BE49-F238E27FC236}">
                <a16:creationId xmlns:a16="http://schemas.microsoft.com/office/drawing/2014/main" xmlns="" id="{851FB32C-D9D0-420E-B4CF-AD793437BA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96005" y="1233155"/>
            <a:ext cx="6172200" cy="861774"/>
          </a:xfrm>
          <a:prstGeom prst="rect">
            <a:avLst/>
          </a:prstGeom>
        </p:spPr>
      </p:pic>
    </p:spTree>
    <p:extLst>
      <p:ext uri="{BB962C8B-B14F-4D97-AF65-F5344CB8AC3E}">
        <p14:creationId xmlns:p14="http://schemas.microsoft.com/office/powerpoint/2010/main" val="7209613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a:t>
            </a:r>
            <a:r>
              <a:rPr lang="en-US" sz="4000" dirty="0">
                <a:solidFill>
                  <a:prstClr val="white"/>
                </a:solidFill>
                <a:latin typeface="Calibri" panose="020F0502020204030204"/>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5500959"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Additional Guidelines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dirty="0">
                <a:solidFill>
                  <a:prstClr val="black"/>
                </a:solidFill>
              </a:rPr>
              <a:t>Sanitary and dry place to rest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i="0" u="none" strike="noStrike" kern="1200" cap="none" spc="0" normalizeH="0" baseline="0" noProof="0" dirty="0">
                <a:ln>
                  <a:noFill/>
                </a:ln>
                <a:solidFill>
                  <a:prstClr val="black"/>
                </a:solidFill>
                <a:effectLst/>
                <a:uLnTx/>
                <a:uFillTx/>
                <a:ea typeface="+mn-ea"/>
                <a:cs typeface="+mn-cs"/>
              </a:rPr>
              <a:t>Ensure good hoof and joint health</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dirty="0">
                <a:solidFill>
                  <a:prstClr val="black"/>
                </a:solidFill>
              </a:rPr>
              <a:t>Monitor and take action to reduce the risk of slips and falls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i="0" u="none" strike="noStrike" kern="1200" cap="none" spc="0" normalizeH="0" baseline="0" noProof="0" dirty="0">
                <a:ln>
                  <a:noFill/>
                </a:ln>
                <a:solidFill>
                  <a:prstClr val="black"/>
                </a:solidFill>
                <a:effectLst/>
                <a:uLnTx/>
                <a:uFillTx/>
                <a:ea typeface="+mn-ea"/>
                <a:cs typeface="+mn-cs"/>
              </a:rPr>
              <a:t>Concrete flooring is acceptable when grooved or textured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dirty="0">
                <a:solidFill>
                  <a:prstClr val="black"/>
                </a:solidFill>
              </a:rPr>
              <a:t>If lameness becomes an issue, corrective action needs to be taken</a:t>
            </a:r>
            <a:endParaRPr kumimoji="0" lang="en-US" sz="2800" i="0" u="none" strike="noStrike" kern="1200" cap="none" spc="0" normalizeH="0" baseline="0" noProof="0" dirty="0">
              <a:ln>
                <a:noFill/>
              </a:ln>
              <a:solidFill>
                <a:prstClr val="black"/>
              </a:solidFill>
              <a:effectLst/>
              <a:uLnTx/>
              <a:uFillTx/>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panose="020F0502020204030204"/>
              </a:rPr>
              <a:t>30</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D1C42B67-AC76-4E70-9E97-45D670B0EC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60790" y="2240478"/>
            <a:ext cx="4770161"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56827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4</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7089569"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Area for sick or injured animals</a:t>
            </a:r>
          </a:p>
          <a:p>
            <a:pPr marL="342900" lvl="0" indent="-342900">
              <a:buFont typeface="Wingdings" panose="05000000000000000000" pitchFamily="2" charset="2"/>
              <a:buChar char="ü"/>
              <a:defRPr/>
            </a:pPr>
            <a:r>
              <a:rPr lang="en-US" sz="2800" dirty="0"/>
              <a:t>Employ a sick pen that isolates the animal(s) from others until they have regained their health.</a:t>
            </a:r>
          </a:p>
          <a:p>
            <a:pPr marL="342900" lvl="0" indent="-342900">
              <a:buFont typeface="Wingdings" panose="05000000000000000000" pitchFamily="2" charset="2"/>
              <a:buChar char="ü"/>
              <a:defRPr/>
            </a:pPr>
            <a:r>
              <a:rPr lang="en-US" sz="2800" dirty="0"/>
              <a:t>It should provide adequate bedding, air movement and easy access to feed and water.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30</a:t>
            </a:r>
          </a:p>
        </p:txBody>
      </p:sp>
      <p:pic>
        <p:nvPicPr>
          <p:cNvPr id="4" name="Picture 3">
            <a:extLst>
              <a:ext uri="{FF2B5EF4-FFF2-40B4-BE49-F238E27FC236}">
                <a16:creationId xmlns:a16="http://schemas.microsoft.com/office/drawing/2014/main" xmlns="" id="{7BA43BD7-71FC-4D49-88C3-D58F257099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6716" y="2058736"/>
            <a:ext cx="2656159" cy="39917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1305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4</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242741" y="3511154"/>
            <a:ext cx="10291957"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Ventilation and Heating</a:t>
            </a:r>
          </a:p>
          <a:p>
            <a:pPr>
              <a:defRPr/>
            </a:pPr>
            <a:r>
              <a:rPr lang="en-US" sz="2800" b="1" dirty="0"/>
              <a:t>A healthy environment promotes healthy calves</a:t>
            </a:r>
            <a:r>
              <a:rPr lang="en-US" sz="2800" dirty="0"/>
              <a:t>. Veal farmers should ensure that barns are properly ventilated to maximize animal health and comfort.  In addition, well-ventilated barns provide a </a:t>
            </a:r>
            <a:r>
              <a:rPr lang="en-US" sz="2800" b="1" dirty="0"/>
              <a:t>safer work environment </a:t>
            </a:r>
            <a:r>
              <a:rPr lang="en-US" sz="2800" dirty="0"/>
              <a:t>for employees and calf caretakers.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31</a:t>
            </a:r>
          </a:p>
        </p:txBody>
      </p:sp>
      <p:pic>
        <p:nvPicPr>
          <p:cNvPr id="10" name="Picture Placeholder 5" descr="VQA_Manual_2018 Final for Approval.pdf - Adobe Acrobat Reader DC">
            <a:extLst>
              <a:ext uri="{FF2B5EF4-FFF2-40B4-BE49-F238E27FC236}">
                <a16:creationId xmlns:a16="http://schemas.microsoft.com/office/drawing/2014/main" xmlns="" id="{D400E862-29D8-4F71-8996-5ACD81252D7A}"/>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l="4626" t="24686" r="5910" b="22318"/>
          <a:stretch/>
        </p:blipFill>
        <p:spPr>
          <a:xfrm>
            <a:off x="1099786" y="2002513"/>
            <a:ext cx="10159099" cy="1376879"/>
          </a:xfrm>
          <a:prstGeom prst="rect">
            <a:avLst/>
          </a:prstGeom>
        </p:spPr>
      </p:pic>
    </p:spTree>
    <p:extLst>
      <p:ext uri="{BB962C8B-B14F-4D97-AF65-F5344CB8AC3E}">
        <p14:creationId xmlns:p14="http://schemas.microsoft.com/office/powerpoint/2010/main" val="187500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2806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PROGRAM OVERVIEW</a:t>
            </a:r>
          </a:p>
        </p:txBody>
      </p:sp>
      <p:pic>
        <p:nvPicPr>
          <p:cNvPr id="4" name="Picture Placeholder 6" descr="VQA_Manual_2018_Rev3 (002).pdf - Adobe Acrobat Reader DC">
            <a:extLst>
              <a:ext uri="{FF2B5EF4-FFF2-40B4-BE49-F238E27FC236}">
                <a16:creationId xmlns:a16="http://schemas.microsoft.com/office/drawing/2014/main" xmlns="" id="{725FAEBF-943E-42A3-A543-0867EADD10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703" t="9261" r="6743" b="15485"/>
          <a:stretch/>
        </p:blipFill>
        <p:spPr>
          <a:xfrm>
            <a:off x="1661159" y="1935480"/>
            <a:ext cx="9592157" cy="4276647"/>
          </a:xfrm>
          <a:prstGeom prst="rect">
            <a:avLst/>
          </a:prstGeom>
        </p:spPr>
      </p:pic>
    </p:spTree>
    <p:extLst>
      <p:ext uri="{BB962C8B-B14F-4D97-AF65-F5344CB8AC3E}">
        <p14:creationId xmlns:p14="http://schemas.microsoft.com/office/powerpoint/2010/main" val="234246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4</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9171259"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Monitor Temperature and Humidity Daily</a:t>
            </a:r>
          </a:p>
          <a:p>
            <a:pPr marL="342900" lvl="0" indent="-342900">
              <a:buFont typeface="Wingdings" panose="05000000000000000000" pitchFamily="2" charset="2"/>
              <a:buChar char="ü"/>
              <a:defRPr/>
            </a:pPr>
            <a:r>
              <a:rPr lang="en-US" sz="2800" dirty="0">
                <a:latin typeface="Calibri" panose="020F0502020204030204" pitchFamily="34" charset="0"/>
                <a:ea typeface="Calibri" panose="020F0502020204030204" pitchFamily="34" charset="0"/>
                <a:cs typeface="Times New Roman" panose="02020603050405020304" pitchFamily="18" charset="0"/>
              </a:rPr>
              <a:t>Optimum temperatures are: </a:t>
            </a:r>
            <a:r>
              <a:rPr lang="en-US" sz="2800" b="1" dirty="0">
                <a:latin typeface="Calibri" panose="020F0502020204030204" pitchFamily="34" charset="0"/>
                <a:ea typeface="Calibri" panose="020F0502020204030204" pitchFamily="34" charset="0"/>
                <a:cs typeface="Times New Roman" panose="02020603050405020304" pitchFamily="18" charset="0"/>
              </a:rPr>
              <a:t>65-70° F for starting calves</a:t>
            </a:r>
            <a:r>
              <a:rPr lang="en-US" sz="2800" dirty="0">
                <a:latin typeface="Calibri" panose="020F0502020204030204" pitchFamily="34" charset="0"/>
                <a:ea typeface="Calibri" panose="020F0502020204030204" pitchFamily="34" charset="0"/>
                <a:cs typeface="Times New Roman" panose="02020603050405020304" pitchFamily="18" charset="0"/>
              </a:rPr>
              <a:t> and 60° F for market age calves. </a:t>
            </a:r>
          </a:p>
          <a:p>
            <a:pPr marL="342900" lvl="0" indent="-342900">
              <a:buFont typeface="Wingdings" panose="05000000000000000000" pitchFamily="2" charset="2"/>
              <a:buChar char="ü"/>
              <a:defRPr/>
            </a:pPr>
            <a:r>
              <a:rPr lang="en-US" sz="2800" dirty="0">
                <a:latin typeface="Calibri" panose="020F0502020204030204" pitchFamily="34" charset="0"/>
                <a:ea typeface="Calibri" panose="020F0502020204030204" pitchFamily="34" charset="0"/>
                <a:cs typeface="Times New Roman" panose="02020603050405020304" pitchFamily="18" charset="0"/>
              </a:rPr>
              <a:t>Maintain </a:t>
            </a:r>
            <a:r>
              <a:rPr lang="en-US" sz="2800" b="1" dirty="0">
                <a:latin typeface="Calibri" panose="020F0502020204030204" pitchFamily="34" charset="0"/>
                <a:ea typeface="Calibri" panose="020F0502020204030204" pitchFamily="34" charset="0"/>
                <a:cs typeface="Times New Roman" panose="02020603050405020304" pitchFamily="18" charset="0"/>
              </a:rPr>
              <a:t>humidity levels </a:t>
            </a:r>
            <a:r>
              <a:rPr lang="en-US" sz="2800" dirty="0">
                <a:latin typeface="Calibri" panose="020F0502020204030204" pitchFamily="34" charset="0"/>
                <a:ea typeface="Calibri" panose="020F0502020204030204" pitchFamily="34" charset="0"/>
                <a:cs typeface="Times New Roman" panose="02020603050405020304" pitchFamily="18" charset="0"/>
              </a:rPr>
              <a:t>required for healthy calves. The optimum relative humidity for veal calves is 50% to 65%. There is increased condensation and more transport of airborne bacteria at  humidity levels higher than 65%. </a:t>
            </a:r>
          </a:p>
          <a:p>
            <a:pPr marL="342900" lvl="0" indent="-342900">
              <a:buFont typeface="Wingdings" panose="05000000000000000000" pitchFamily="2" charset="2"/>
              <a:buChar char="ü"/>
              <a:defRPr/>
            </a:pPr>
            <a:r>
              <a:rPr lang="en-US" sz="2800" dirty="0"/>
              <a:t>Install thermometers in several places in the calf barn to track temperature.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32</a:t>
            </a:r>
          </a:p>
        </p:txBody>
      </p:sp>
      <p:pic>
        <p:nvPicPr>
          <p:cNvPr id="3" name="Picture 2">
            <a:extLst>
              <a:ext uri="{FF2B5EF4-FFF2-40B4-BE49-F238E27FC236}">
                <a16:creationId xmlns:a16="http://schemas.microsoft.com/office/drawing/2014/main" xmlns="" id="{852414C6-C21F-44EA-9FEC-99B2412EDC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7648" y="2248817"/>
            <a:ext cx="1670050" cy="3340100"/>
          </a:xfrm>
          <a:prstGeom prst="rect">
            <a:avLst/>
          </a:prstGeom>
        </p:spPr>
      </p:pic>
    </p:spTree>
    <p:extLst>
      <p:ext uri="{BB962C8B-B14F-4D97-AF65-F5344CB8AC3E}">
        <p14:creationId xmlns:p14="http://schemas.microsoft.com/office/powerpoint/2010/main" val="32190635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4</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9171259"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Pest Control</a:t>
            </a:r>
          </a:p>
          <a:p>
            <a:pPr marL="342900" lvl="0" indent="-342900">
              <a:buFont typeface="Wingdings" panose="05000000000000000000" pitchFamily="2" charset="2"/>
              <a:buChar char="ü"/>
              <a:defRPr/>
            </a:pPr>
            <a:r>
              <a:rPr lang="en-US" sz="2800" dirty="0"/>
              <a:t>Every farm should have a plan for managing and eliminating pests, especially those that carry disease or contamination</a:t>
            </a:r>
          </a:p>
          <a:p>
            <a:pPr marL="342900" lvl="0" indent="-342900">
              <a:buFont typeface="Wingdings" panose="05000000000000000000" pitchFamily="2" charset="2"/>
              <a:buChar char="ü"/>
              <a:defRPr/>
            </a:pPr>
            <a:r>
              <a:rPr lang="en-US" sz="2800" dirty="0"/>
              <a:t>Control flies, mosquitoes, lice, mites, ticks, grubs, fleas, rodents, skunks and pest birds.</a:t>
            </a:r>
          </a:p>
          <a:p>
            <a:pPr marL="342900" lvl="0" indent="-342900">
              <a:buFont typeface="Wingdings" panose="05000000000000000000" pitchFamily="2" charset="2"/>
              <a:buChar char="ü"/>
              <a:defRPr/>
            </a:pPr>
            <a:r>
              <a:rPr lang="en-US" sz="2800" dirty="0"/>
              <a:t>exercise caution to avoid contaminating feedstuffs, as contaminants may pass into the human food chain via veal.</a:t>
            </a: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33</a:t>
            </a:r>
          </a:p>
        </p:txBody>
      </p:sp>
      <p:pic>
        <p:nvPicPr>
          <p:cNvPr id="4" name="Picture 3">
            <a:extLst>
              <a:ext uri="{FF2B5EF4-FFF2-40B4-BE49-F238E27FC236}">
                <a16:creationId xmlns:a16="http://schemas.microsoft.com/office/drawing/2014/main" xmlns="" id="{4DE33292-1042-44CD-B20D-3F98F28DD3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078251" y="4809047"/>
            <a:ext cx="2540000" cy="1525000"/>
          </a:xfrm>
          <a:prstGeom prst="rect">
            <a:avLst/>
          </a:prstGeom>
        </p:spPr>
      </p:pic>
    </p:spTree>
    <p:extLst>
      <p:ext uri="{BB962C8B-B14F-4D97-AF65-F5344CB8AC3E}">
        <p14:creationId xmlns:p14="http://schemas.microsoft.com/office/powerpoint/2010/main" val="3294693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4</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35126" y="2185317"/>
            <a:ext cx="10383774" cy="4031873"/>
          </a:xfrm>
          <a:prstGeom prst="rect">
            <a:avLst/>
          </a:prstGeom>
          <a:noFill/>
        </p:spPr>
        <p:txBody>
          <a:bodyPr wrap="square" rtlCol="0">
            <a:spAutoFit/>
          </a:bodyPr>
          <a:lstStyle/>
          <a:p>
            <a:pPr lvl="0">
              <a:defRPr/>
            </a:pPr>
            <a:r>
              <a:rPr lang="en-US" sz="3200" b="1" dirty="0">
                <a:solidFill>
                  <a:prstClr val="black"/>
                </a:solidFill>
                <a:latin typeface="Rockwell" panose="02060603020205020403" pitchFamily="18" charset="0"/>
              </a:rPr>
              <a:t>Barn Sanitation Guidelines</a:t>
            </a:r>
          </a:p>
          <a:p>
            <a:pPr marL="457200" indent="-457200">
              <a:buFont typeface="Wingdings" panose="05000000000000000000" pitchFamily="2" charset="2"/>
              <a:buChar char="ü"/>
              <a:defRPr/>
            </a:pPr>
            <a:r>
              <a:rPr lang="en-US" sz="2800" dirty="0"/>
              <a:t>All parts of the barn, including the feed storage and mixing areas, and distribution hoses should be cleaned, sanitized, and dried to reduce the possibility of microbial growth.</a:t>
            </a:r>
          </a:p>
          <a:p>
            <a:pPr marL="457200" lvl="0" indent="-457200">
              <a:buFont typeface="Wingdings" panose="05000000000000000000" pitchFamily="2" charset="2"/>
              <a:buChar char="ü"/>
              <a:defRPr/>
            </a:pPr>
            <a:r>
              <a:rPr lang="en-US" sz="2800" dirty="0"/>
              <a:t>Allow sufficient time between groups of calves for proper cleaning, sanitizing and drying of the barn and pens. </a:t>
            </a:r>
          </a:p>
          <a:p>
            <a:pPr marL="457200" lvl="0" indent="-457200">
              <a:buFont typeface="Wingdings" panose="05000000000000000000" pitchFamily="2" charset="2"/>
              <a:buChar char="ü"/>
              <a:defRPr/>
            </a:pPr>
            <a:r>
              <a:rPr lang="en-US" sz="2800" dirty="0"/>
              <a:t>Make any repairs or changes pens, facilities, gates, and unloading docks.</a:t>
            </a:r>
          </a:p>
          <a:p>
            <a:pPr marL="457200" lvl="0" indent="-457200">
              <a:buFont typeface="Wingdings" panose="05000000000000000000" pitchFamily="2" charset="2"/>
              <a:buChar char="ü"/>
              <a:defRPr/>
            </a:pPr>
            <a:endParaRPr kumimoji="0" lang="en-US" sz="2800" b="1" i="0" u="none" strike="noStrike" kern="1200" cap="none" spc="0" normalizeH="0" baseline="0" noProof="0" dirty="0">
              <a:ln>
                <a:noFill/>
              </a:ln>
              <a:solidFill>
                <a:prstClr val="black"/>
              </a:solidFill>
              <a:effectLst/>
              <a:uLnTx/>
              <a:uFillTx/>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33</a:t>
            </a:r>
          </a:p>
        </p:txBody>
      </p:sp>
    </p:spTree>
    <p:extLst>
      <p:ext uri="{BB962C8B-B14F-4D97-AF65-F5344CB8AC3E}">
        <p14:creationId xmlns:p14="http://schemas.microsoft.com/office/powerpoint/2010/main" val="2638960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4</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35126" y="2185317"/>
            <a:ext cx="10383774"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Visitors in your Facilities</a:t>
            </a:r>
          </a:p>
          <a:p>
            <a:pPr marL="457200" lvl="0" indent="-457200">
              <a:buFont typeface="Wingdings" panose="05000000000000000000" pitchFamily="2" charset="2"/>
              <a:buChar char="ü"/>
              <a:defRPr/>
            </a:pPr>
            <a:r>
              <a:rPr lang="en-US" sz="2800" dirty="0"/>
              <a:t>Establish a visitor protocol and ensure that employees are trained at following visitor procedures.</a:t>
            </a:r>
          </a:p>
          <a:p>
            <a:pPr marL="457200" lvl="0" indent="-457200">
              <a:buFont typeface="Wingdings" panose="05000000000000000000" pitchFamily="2" charset="2"/>
              <a:buChar char="ü"/>
              <a:defRPr/>
            </a:pPr>
            <a:r>
              <a:rPr lang="en-US" sz="2800" dirty="0"/>
              <a:t>Best practices include limiting the number of visitors at the barn or farm, limit the areas on the farm where visitors may go, and provide disposable plastic boots or footbaths to visitors who enter the calf housing areas. </a:t>
            </a:r>
          </a:p>
          <a:p>
            <a:pPr marL="457200" lvl="0" indent="-457200">
              <a:buFont typeface="Wingdings" panose="05000000000000000000" pitchFamily="2" charset="2"/>
              <a:buChar char="ü"/>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33</a:t>
            </a:r>
          </a:p>
        </p:txBody>
      </p:sp>
    </p:spTree>
    <p:extLst>
      <p:ext uri="{BB962C8B-B14F-4D97-AF65-F5344CB8AC3E}">
        <p14:creationId xmlns:p14="http://schemas.microsoft.com/office/powerpoint/2010/main" val="35966235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377218" y="6209108"/>
            <a:ext cx="413021" cy="6488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6981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WHAT QUESTIONS DO YOU HAVE?</a:t>
            </a:r>
          </a:p>
        </p:txBody>
      </p:sp>
      <p:sp>
        <p:nvSpPr>
          <p:cNvPr id="8" name="TextBox 7">
            <a:extLst>
              <a:ext uri="{FF2B5EF4-FFF2-40B4-BE49-F238E27FC236}">
                <a16:creationId xmlns:a16="http://schemas.microsoft.com/office/drawing/2014/main" xmlns="" id="{A4E5DD36-25D6-42D3-9FAD-F5CC370AE06D}"/>
              </a:ext>
            </a:extLst>
          </p:cNvPr>
          <p:cNvSpPr txBox="1"/>
          <p:nvPr/>
        </p:nvSpPr>
        <p:spPr>
          <a:xfrm>
            <a:off x="883920" y="2137569"/>
            <a:ext cx="2745495" cy="25545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Housing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Ventilation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latin typeface="Calibri" panose="020F0502020204030204"/>
              </a:rPr>
              <a:t>Pest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Barn Sanitation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latin typeface="Calibri" panose="020F0502020204030204"/>
              </a:rPr>
              <a:t>Visitors</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9621E9D0-BF7B-438A-A7E4-92D18B1DE4D8}"/>
              </a:ext>
            </a:extLst>
          </p:cNvPr>
          <p:cNvSpPr txBox="1"/>
          <p:nvPr/>
        </p:nvSpPr>
        <p:spPr>
          <a:xfrm>
            <a:off x="2256667" y="5337542"/>
            <a:ext cx="819243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UP NEXT:  Chapter 5 Handling &amp; Transportation</a:t>
            </a:r>
          </a:p>
        </p:txBody>
      </p:sp>
      <p:pic>
        <p:nvPicPr>
          <p:cNvPr id="3" name="Picture 2">
            <a:extLst>
              <a:ext uri="{FF2B5EF4-FFF2-40B4-BE49-F238E27FC236}">
                <a16:creationId xmlns:a16="http://schemas.microsoft.com/office/drawing/2014/main" xmlns="" id="{5893A0F1-2AD7-4CA6-A0C0-CDE0C8D17311}"/>
              </a:ext>
            </a:extLst>
          </p:cNvPr>
          <p:cNvPicPr>
            <a:picLocks noChangeAspect="1"/>
          </p:cNvPicPr>
          <p:nvPr/>
        </p:nvPicPr>
        <p:blipFill rotWithShape="1">
          <a:blip r:embed="rId4"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7527537" y="2023269"/>
            <a:ext cx="3060700" cy="3098800"/>
          </a:xfrm>
          <a:prstGeom prst="rect">
            <a:avLst/>
          </a:prstGeom>
        </p:spPr>
      </p:pic>
    </p:spTree>
    <p:extLst>
      <p:ext uri="{BB962C8B-B14F-4D97-AF65-F5344CB8AC3E}">
        <p14:creationId xmlns:p14="http://schemas.microsoft.com/office/powerpoint/2010/main" val="4066879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5</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951118" cy="37464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marR="0" lvl="0" indent="-457200">
              <a:lnSpc>
                <a:spcPct val="107000"/>
              </a:lnSpc>
              <a:spcBef>
                <a:spcPts val="0"/>
              </a:spcBef>
              <a:spcAft>
                <a:spcPts val="0"/>
              </a:spcAft>
              <a:buFont typeface="Wingdings" panose="05000000000000000000" pitchFamily="2" charset="2"/>
              <a:buChar char="q"/>
            </a:pPr>
            <a:r>
              <a:rPr lang="en-US" sz="3200" dirty="0">
                <a:latin typeface="Calibri" panose="020F0502020204030204" pitchFamily="34" charset="0"/>
                <a:ea typeface="Calibri" panose="020F0502020204030204" pitchFamily="34" charset="0"/>
                <a:cs typeface="Times New Roman" panose="02020603050405020304" pitchFamily="18" charset="0"/>
              </a:rPr>
              <a:t>Calves are to be moved to their destination by </a:t>
            </a:r>
            <a:r>
              <a:rPr lang="en-US" sz="3200" b="1" dirty="0">
                <a:latin typeface="Calibri" panose="020F0502020204030204" pitchFamily="34" charset="0"/>
                <a:ea typeface="Calibri" panose="020F0502020204030204" pitchFamily="34" charset="0"/>
                <a:cs typeface="Times New Roman" panose="02020603050405020304" pitchFamily="18" charset="0"/>
              </a:rPr>
              <a:t>walking them </a:t>
            </a:r>
            <a:r>
              <a:rPr lang="en-US" sz="3200" dirty="0">
                <a:latin typeface="Calibri" panose="020F0502020204030204" pitchFamily="34" charset="0"/>
                <a:ea typeface="Calibri" panose="020F0502020204030204" pitchFamily="34" charset="0"/>
                <a:cs typeface="Times New Roman" panose="02020603050405020304" pitchFamily="18" charset="0"/>
              </a:rPr>
              <a:t>or </a:t>
            </a:r>
            <a:r>
              <a:rPr lang="en-US" sz="3200" b="1" dirty="0">
                <a:latin typeface="Calibri" panose="020F0502020204030204" pitchFamily="34" charset="0"/>
                <a:ea typeface="Calibri" panose="020F0502020204030204" pitchFamily="34" charset="0"/>
                <a:cs typeface="Times New Roman" panose="02020603050405020304" pitchFamily="18" charset="0"/>
              </a:rPr>
              <a:t>lifting them s</a:t>
            </a:r>
            <a:r>
              <a:rPr lang="en-US" sz="3200" dirty="0">
                <a:latin typeface="Calibri" panose="020F0502020204030204" pitchFamily="34" charset="0"/>
                <a:ea typeface="Calibri" panose="020F0502020204030204" pitchFamily="34" charset="0"/>
                <a:cs typeface="Times New Roman" panose="02020603050405020304" pitchFamily="18" charset="0"/>
              </a:rPr>
              <a:t>afely and efficiently. </a:t>
            </a:r>
          </a:p>
          <a:p>
            <a:pPr marL="457200" marR="0" lvl="0" indent="-457200">
              <a:lnSpc>
                <a:spcPct val="107000"/>
              </a:lnSpc>
              <a:spcBef>
                <a:spcPts val="0"/>
              </a:spcBef>
              <a:spcAft>
                <a:spcPts val="0"/>
              </a:spcAft>
              <a:buFont typeface="Wingdings" panose="05000000000000000000" pitchFamily="2" charset="2"/>
              <a:buChar char="q"/>
            </a:pPr>
            <a:r>
              <a:rPr lang="en-US" sz="3200" dirty="0">
                <a:latin typeface="Calibri" panose="020F0502020204030204" pitchFamily="34" charset="0"/>
                <a:ea typeface="Calibri" panose="020F0502020204030204" pitchFamily="34" charset="0"/>
                <a:cs typeface="Times New Roman" panose="02020603050405020304" pitchFamily="18" charset="0"/>
              </a:rPr>
              <a:t>Transportation plans are </a:t>
            </a:r>
            <a:r>
              <a:rPr lang="en-US" sz="3200" b="1" dirty="0">
                <a:latin typeface="Calibri" panose="020F0502020204030204" pitchFamily="34" charset="0"/>
                <a:ea typeface="Calibri" panose="020F0502020204030204" pitchFamily="34" charset="0"/>
                <a:cs typeface="Times New Roman" panose="02020603050405020304" pitchFamily="18" charset="0"/>
              </a:rPr>
              <a:t>developed, documented and implemented </a:t>
            </a:r>
            <a:r>
              <a:rPr lang="en-US" sz="3200" dirty="0">
                <a:latin typeface="Calibri" panose="020F0502020204030204" pitchFamily="34" charset="0"/>
                <a:ea typeface="Calibri" panose="020F0502020204030204" pitchFamily="34" charset="0"/>
                <a:cs typeface="Times New Roman" panose="02020603050405020304" pitchFamily="18" charset="0"/>
              </a:rPr>
              <a:t>to eliminate thermal distress, dehydration, interruptions in routine feeding, physical exertion, exposure to pathogens and stress from weather changes.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35</a:t>
            </a:r>
          </a:p>
        </p:txBody>
      </p:sp>
      <p:pic>
        <p:nvPicPr>
          <p:cNvPr id="11" name="Picture Placeholder 5" descr="VQA_Manual_2018_Rev5.pdf - Adobe Acrobat Reader DC">
            <a:extLst>
              <a:ext uri="{FF2B5EF4-FFF2-40B4-BE49-F238E27FC236}">
                <a16:creationId xmlns:a16="http://schemas.microsoft.com/office/drawing/2014/main" xmlns="" id="{A173DD1E-AD82-4DDB-8729-7D75990B04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95968" y="1249469"/>
            <a:ext cx="6272237" cy="861774"/>
          </a:xfrm>
          <a:prstGeom prst="rect">
            <a:avLst/>
          </a:prstGeom>
        </p:spPr>
      </p:pic>
    </p:spTree>
    <p:extLst>
      <p:ext uri="{BB962C8B-B14F-4D97-AF65-F5344CB8AC3E}">
        <p14:creationId xmlns:p14="http://schemas.microsoft.com/office/powerpoint/2010/main" val="42947647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5</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072959" cy="2692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lvl="0" indent="-457200">
              <a:lnSpc>
                <a:spcPct val="107000"/>
              </a:lnSpc>
              <a:buFont typeface="Wingdings" panose="05000000000000000000" pitchFamily="2" charset="2"/>
              <a:buChar char="q"/>
            </a:pP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 efficient number of helpers are scheduled to safely perform any task related to handling and transportation.</a:t>
            </a:r>
          </a:p>
          <a:p>
            <a:pPr marL="457200" lvl="0" indent="-457200">
              <a:lnSpc>
                <a:spcPct val="107000"/>
              </a:lnSpc>
              <a:buFont typeface="Wingdings" panose="05000000000000000000" pitchFamily="2" charset="2"/>
              <a:buChar char="q"/>
            </a:pP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Calves are always handled in a quiet, calm, consistent, non-threatening and gentle manner. </a:t>
            </a: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panose="020F0502020204030204"/>
              </a:rPr>
              <a:t>35</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Placeholder 5" descr="VQA_Manual_2018_Rev5.pdf - Adobe Acrobat Reader DC">
            <a:extLst>
              <a:ext uri="{FF2B5EF4-FFF2-40B4-BE49-F238E27FC236}">
                <a16:creationId xmlns:a16="http://schemas.microsoft.com/office/drawing/2014/main" xmlns="" id="{A173DD1E-AD82-4DDB-8729-7D75990B04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95968" y="1249469"/>
            <a:ext cx="6272237" cy="861774"/>
          </a:xfrm>
          <a:prstGeom prst="rect">
            <a:avLst/>
          </a:prstGeom>
        </p:spPr>
      </p:pic>
    </p:spTree>
    <p:extLst>
      <p:ext uri="{BB962C8B-B14F-4D97-AF65-F5344CB8AC3E}">
        <p14:creationId xmlns:p14="http://schemas.microsoft.com/office/powerpoint/2010/main" val="1684707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5</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951118" cy="42733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a:t>
            </a:r>
          </a:p>
          <a:p>
            <a:pPr marL="457200" lvl="0" indent="-457200">
              <a:lnSpc>
                <a:spcPct val="107000"/>
              </a:lnSpc>
              <a:buFont typeface="Wingdings" panose="05000000000000000000" pitchFamily="2" charset="2"/>
              <a:buChar char="q"/>
            </a:pP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movement of calves when sorting or moving them from any pen is completed with safety and efficiency in mind. </a:t>
            </a:r>
            <a:r>
              <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Calves are never dragged, pulled, thrown or caught by the neck, ears, limbs, tail or other extremities. </a:t>
            </a:r>
          </a:p>
          <a:p>
            <a:pPr marL="457200" lvl="0" indent="-457200">
              <a:lnSpc>
                <a:spcPct val="107000"/>
              </a:lnSpc>
              <a:buFont typeface="Wingdings" panose="05000000000000000000" pitchFamily="2" charset="2"/>
              <a:buChar char="q"/>
            </a:pP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Caretakers are </a:t>
            </a:r>
            <a:r>
              <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properly trained</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safe and efficient animal handling. The consequence for startling, painful or rough handling of all animals is known and enforced. </a:t>
            </a: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alibri" panose="020F0502020204030204"/>
              </a:rPr>
              <a:t>35</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Placeholder 5" descr="VQA_Manual_2018_Rev5.pdf - Adobe Acrobat Reader DC">
            <a:extLst>
              <a:ext uri="{FF2B5EF4-FFF2-40B4-BE49-F238E27FC236}">
                <a16:creationId xmlns:a16="http://schemas.microsoft.com/office/drawing/2014/main" xmlns="" id="{A173DD1E-AD82-4DDB-8729-7D75990B04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95968" y="1249469"/>
            <a:ext cx="6272237" cy="861774"/>
          </a:xfrm>
          <a:prstGeom prst="rect">
            <a:avLst/>
          </a:prstGeom>
        </p:spPr>
      </p:pic>
    </p:spTree>
    <p:extLst>
      <p:ext uri="{BB962C8B-B14F-4D97-AF65-F5344CB8AC3E}">
        <p14:creationId xmlns:p14="http://schemas.microsoft.com/office/powerpoint/2010/main" val="6072117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5</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35126" y="2185317"/>
            <a:ext cx="10383774"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Livestock Handling Guidelines</a:t>
            </a:r>
          </a:p>
          <a:p>
            <a:pPr marL="514350" lvl="0" indent="-514350">
              <a:buFont typeface="+mj-lt"/>
              <a:buAutoNum type="arabicPeriod"/>
              <a:defRPr/>
            </a:pPr>
            <a:r>
              <a:rPr lang="en-US" sz="2800" dirty="0"/>
              <a:t>Producers should always ensure that the </a:t>
            </a:r>
            <a:r>
              <a:rPr lang="en-US" sz="2800" b="1" dirty="0"/>
              <a:t>least amount</a:t>
            </a:r>
            <a:r>
              <a:rPr lang="en-US" sz="2800" dirty="0"/>
              <a:t> of prodding is used to move the animal. The use of flags, plastic paddles and a stick with ribbon attached to it are appropriate for stimulating animals to move, slow, stop or turn. However, </a:t>
            </a:r>
            <a:r>
              <a:rPr lang="en-US" sz="2800" b="1" dirty="0"/>
              <a:t>no equipment should be used as a weapon</a:t>
            </a:r>
            <a:r>
              <a:rPr lang="en-US" sz="2800" dirty="0"/>
              <a:t>. Any force used on animals must be applied quietly, calmly, and with sound logic that provides for a productive, safe outcome. </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36</a:t>
            </a:r>
          </a:p>
        </p:txBody>
      </p:sp>
    </p:spTree>
    <p:extLst>
      <p:ext uri="{BB962C8B-B14F-4D97-AF65-F5344CB8AC3E}">
        <p14:creationId xmlns:p14="http://schemas.microsoft.com/office/powerpoint/2010/main" val="597744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5</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35126" y="2185317"/>
            <a:ext cx="10383774"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Livestock Handling Guidelines</a:t>
            </a:r>
          </a:p>
          <a:p>
            <a:pPr lvl="0">
              <a:defRPr/>
            </a:pPr>
            <a:r>
              <a:rPr lang="en-US" sz="2800" dirty="0">
                <a:solidFill>
                  <a:prstClr val="black"/>
                </a:solidFill>
              </a:rPr>
              <a:t>2. Conflict behavior in animals are direct indications of inefficient handling of subject animals. Handling problems could arise because: </a:t>
            </a:r>
          </a:p>
          <a:p>
            <a:pPr marL="457200" lvl="0" indent="-457200">
              <a:buFont typeface="Wingdings" panose="05000000000000000000" pitchFamily="2" charset="2"/>
              <a:buChar char="ü"/>
              <a:defRPr/>
            </a:pPr>
            <a:r>
              <a:rPr lang="en-US" sz="2800" dirty="0">
                <a:solidFill>
                  <a:prstClr val="black"/>
                </a:solidFill>
              </a:rPr>
              <a:t>caretakers may be </a:t>
            </a:r>
            <a:r>
              <a:rPr lang="en-US" sz="2800" b="1" dirty="0">
                <a:solidFill>
                  <a:prstClr val="black"/>
                </a:solidFill>
              </a:rPr>
              <a:t>inadequately trained </a:t>
            </a:r>
            <a:r>
              <a:rPr lang="en-US" sz="2800" dirty="0">
                <a:solidFill>
                  <a:prstClr val="black"/>
                </a:solidFill>
              </a:rPr>
              <a:t>in safe animal handling</a:t>
            </a:r>
          </a:p>
          <a:p>
            <a:pPr marL="457200" lvl="0" indent="-457200">
              <a:buFont typeface="Wingdings" panose="05000000000000000000" pitchFamily="2" charset="2"/>
              <a:buChar char="ü"/>
              <a:defRPr/>
            </a:pPr>
            <a:r>
              <a:rPr lang="en-US" sz="2800" dirty="0">
                <a:solidFill>
                  <a:prstClr val="black"/>
                </a:solidFill>
              </a:rPr>
              <a:t>facility may be </a:t>
            </a:r>
            <a:r>
              <a:rPr lang="en-US" sz="2800" b="1" dirty="0">
                <a:solidFill>
                  <a:prstClr val="black"/>
                </a:solidFill>
              </a:rPr>
              <a:t>designed inefficiently </a:t>
            </a:r>
          </a:p>
          <a:p>
            <a:pPr marL="457200" lvl="0" indent="-457200">
              <a:buFont typeface="Wingdings" panose="05000000000000000000" pitchFamily="2" charset="2"/>
              <a:buChar char="ü"/>
              <a:defRPr/>
            </a:pPr>
            <a:r>
              <a:rPr lang="en-US" sz="2800" dirty="0">
                <a:solidFill>
                  <a:prstClr val="black"/>
                </a:solidFill>
              </a:rPr>
              <a:t>animal may be </a:t>
            </a:r>
            <a:r>
              <a:rPr lang="en-US" sz="2800" b="1" dirty="0">
                <a:solidFill>
                  <a:prstClr val="black"/>
                </a:solidFill>
              </a:rPr>
              <a:t>injured, ill, or expressing unsafe avoidance </a:t>
            </a:r>
            <a:r>
              <a:rPr lang="en-US" sz="2800" dirty="0">
                <a:solidFill>
                  <a:prstClr val="black"/>
                </a:solidFill>
              </a:rPr>
              <a:t>or conflict behaviors</a:t>
            </a: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36</a:t>
            </a:r>
          </a:p>
        </p:txBody>
      </p:sp>
    </p:spTree>
    <p:extLst>
      <p:ext uri="{BB962C8B-B14F-4D97-AF65-F5344CB8AC3E}">
        <p14:creationId xmlns:p14="http://schemas.microsoft.com/office/powerpoint/2010/main" val="72527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2806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PROGRAM OVERVIEW</a:t>
            </a:r>
          </a:p>
        </p:txBody>
      </p:sp>
      <p:pic>
        <p:nvPicPr>
          <p:cNvPr id="3" name="Picture 2">
            <a:extLst>
              <a:ext uri="{FF2B5EF4-FFF2-40B4-BE49-F238E27FC236}">
                <a16:creationId xmlns:a16="http://schemas.microsoft.com/office/drawing/2014/main" xmlns="" id="{CEC0BBB5-543D-4320-A22A-4DA6A81A41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53497" y="3172547"/>
            <a:ext cx="4434840" cy="3087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Placeholder 5" descr="VQA_Manual_2018_Rev3 (002).pdf - Adobe Acrobat Reader DC">
            <a:extLst>
              <a:ext uri="{FF2B5EF4-FFF2-40B4-BE49-F238E27FC236}">
                <a16:creationId xmlns:a16="http://schemas.microsoft.com/office/drawing/2014/main" xmlns="" id="{FA8244FB-16CB-476F-AC24-A1E2385D415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389" t="13789" r="6300" b="15926"/>
          <a:stretch/>
        </p:blipFill>
        <p:spPr>
          <a:xfrm>
            <a:off x="430091" y="2180454"/>
            <a:ext cx="8634713" cy="2139742"/>
          </a:xfrm>
          <a:prstGeom prst="rect">
            <a:avLst/>
          </a:prstGeom>
        </p:spPr>
      </p:pic>
      <p:sp>
        <p:nvSpPr>
          <p:cNvPr id="9" name="TextBox 8">
            <a:extLst>
              <a:ext uri="{FF2B5EF4-FFF2-40B4-BE49-F238E27FC236}">
                <a16:creationId xmlns:a16="http://schemas.microsoft.com/office/drawing/2014/main" xmlns="" id="{9AB21E78-3507-4C41-BD4F-FCBE5FAEC228}"/>
              </a:ext>
            </a:extLst>
          </p:cNvPr>
          <p:cNvSpPr txBox="1"/>
          <p:nvPr/>
        </p:nvSpPr>
        <p:spPr>
          <a:xfrm>
            <a:off x="1741827" y="4454900"/>
            <a:ext cx="5125955" cy="523220"/>
          </a:xfrm>
          <a:prstGeom prst="rect">
            <a:avLst/>
          </a:prstGeom>
          <a:noFill/>
        </p:spPr>
        <p:txBody>
          <a:bodyPr wrap="none" rtlCol="0">
            <a:spAutoFit/>
          </a:bodyPr>
          <a:lstStyle/>
          <a:p>
            <a:r>
              <a:rPr lang="en-US" sz="2800" i="1" dirty="0">
                <a:latin typeface="Rockwell" panose="02060603020205020403" pitchFamily="18" charset="0"/>
              </a:rPr>
              <a:t>Success starts at the dairy farm</a:t>
            </a:r>
          </a:p>
        </p:txBody>
      </p:sp>
      <p:pic>
        <p:nvPicPr>
          <p:cNvPr id="4" name="Picture 3">
            <a:extLst>
              <a:ext uri="{FF2B5EF4-FFF2-40B4-BE49-F238E27FC236}">
                <a16:creationId xmlns:a16="http://schemas.microsoft.com/office/drawing/2014/main" xmlns="" id="{872F7F07-E585-4941-9353-67E53B92FD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57601" y="4979571"/>
            <a:ext cx="1280903" cy="1280903"/>
          </a:xfrm>
          <a:prstGeom prst="rect">
            <a:avLst/>
          </a:prstGeom>
        </p:spPr>
      </p:pic>
    </p:spTree>
    <p:extLst>
      <p:ext uri="{BB962C8B-B14F-4D97-AF65-F5344CB8AC3E}">
        <p14:creationId xmlns:p14="http://schemas.microsoft.com/office/powerpoint/2010/main" val="39861410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5</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261632" y="1823314"/>
            <a:ext cx="5354321"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Livestock Handling Guidelines</a:t>
            </a:r>
          </a:p>
          <a:p>
            <a:pPr lvl="0">
              <a:defRPr/>
            </a:pPr>
            <a:r>
              <a:rPr lang="en-US" sz="2800" dirty="0"/>
              <a:t>3. Cattle should be moved at a walk. It is important to </a:t>
            </a:r>
            <a:r>
              <a:rPr lang="en-US" sz="2800" b="1" dirty="0"/>
              <a:t>control the calves’ speed</a:t>
            </a:r>
            <a:r>
              <a:rPr lang="en-US" sz="2800" dirty="0"/>
              <a:t> within lanes, around corners, and along alleyways to prevent crowding and injury. Use </a:t>
            </a:r>
            <a:r>
              <a:rPr lang="en-US" sz="2800" b="1" dirty="0"/>
              <a:t>full-sided panels </a:t>
            </a:r>
            <a:r>
              <a:rPr lang="en-US" sz="2800" dirty="0"/>
              <a:t>rather than gates to move calves.</a:t>
            </a:r>
          </a:p>
          <a:p>
            <a:pPr lvl="0">
              <a:defRPr/>
            </a:pPr>
            <a:r>
              <a:rPr lang="en-US" sz="2800" dirty="0"/>
              <a:t>4. Consider the flight zone. </a:t>
            </a:r>
          </a:p>
          <a:p>
            <a:pPr lvl="0">
              <a:defRPr/>
            </a:pPr>
            <a:r>
              <a:rPr kumimoji="0" lang="en-US" sz="2800" b="1" i="0" u="none" strike="noStrike" kern="1200" cap="none" spc="0" normalizeH="0" baseline="0" noProof="0" dirty="0">
                <a:ln>
                  <a:noFill/>
                </a:ln>
                <a:solidFill>
                  <a:prstClr val="black"/>
                </a:solidFill>
                <a:effectLst/>
                <a:uLnTx/>
                <a:uFillTx/>
                <a:ea typeface="+mn-ea"/>
                <a:cs typeface="+mn-cs"/>
              </a:rPr>
              <a:t>(Appendix 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36</a:t>
            </a:r>
          </a:p>
        </p:txBody>
      </p:sp>
      <p:pic>
        <p:nvPicPr>
          <p:cNvPr id="2" name="Picture 1">
            <a:extLst>
              <a:ext uri="{FF2B5EF4-FFF2-40B4-BE49-F238E27FC236}">
                <a16:creationId xmlns:a16="http://schemas.microsoft.com/office/drawing/2014/main" xmlns="" id="{2FFA1F7C-426F-43A5-8DA9-5BECDBC78A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5953" y="1823314"/>
            <a:ext cx="5385782" cy="4510733"/>
          </a:xfrm>
          <a:prstGeom prst="rect">
            <a:avLst/>
          </a:prstGeom>
        </p:spPr>
      </p:pic>
    </p:spTree>
    <p:extLst>
      <p:ext uri="{BB962C8B-B14F-4D97-AF65-F5344CB8AC3E}">
        <p14:creationId xmlns:p14="http://schemas.microsoft.com/office/powerpoint/2010/main" val="38965015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5</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247177" y="1779687"/>
            <a:ext cx="10383774"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Livestock Handling Guidelines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rPr>
              <a:t>5. Use non-skid flooring or non-slip materials</a:t>
            </a:r>
            <a:endParaRPr kumimoji="0" lang="en-US" sz="280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rPr>
              <a:t>6. The process of being moved could be unfamiliar to calves</a:t>
            </a:r>
            <a:endParaRPr kumimoji="0" lang="en-US" sz="2800" i="0" u="none" strike="noStrike" kern="1200" cap="none" spc="0" normalizeH="0" baseline="0" noProof="0" dirty="0">
              <a:ln>
                <a:noFill/>
              </a:ln>
              <a:solidFill>
                <a:prstClr val="black"/>
              </a:solidFill>
              <a:effectLst/>
              <a:uLnTx/>
              <a:uFillTx/>
              <a:ea typeface="+mn-ea"/>
              <a:cs typeface="+mn-cs"/>
            </a:endParaRPr>
          </a:p>
          <a:p>
            <a:pPr lvl="0"/>
            <a:r>
              <a:rPr lang="en-US" sz="2800" dirty="0"/>
              <a:t>Four procedures should be taken when moving calves: </a:t>
            </a:r>
          </a:p>
          <a:p>
            <a:pPr marL="457200" lvl="0" indent="-457200">
              <a:buFont typeface="Wingdings" panose="05000000000000000000" pitchFamily="2" charset="2"/>
              <a:buChar char="ü"/>
            </a:pPr>
            <a:r>
              <a:rPr lang="en-US" sz="2800" dirty="0"/>
              <a:t>train caretakers in safe and efficient transport loading and unloading practices </a:t>
            </a:r>
          </a:p>
          <a:p>
            <a:pPr marL="457200" lvl="0" indent="-457200">
              <a:buFont typeface="Wingdings" panose="05000000000000000000" pitchFamily="2" charset="2"/>
              <a:buChar char="ü"/>
            </a:pPr>
            <a:r>
              <a:rPr lang="en-US" sz="2800" dirty="0"/>
              <a:t>use efficiently located and designed loading areas </a:t>
            </a:r>
          </a:p>
          <a:p>
            <a:pPr marL="457200" lvl="0" indent="-457200">
              <a:buFont typeface="Wingdings" panose="05000000000000000000" pitchFamily="2" charset="2"/>
              <a:buChar char="ü"/>
            </a:pPr>
            <a:r>
              <a:rPr lang="en-US" sz="2800" dirty="0"/>
              <a:t>minimize the number of directional changes an animal encounters</a:t>
            </a:r>
          </a:p>
          <a:p>
            <a:pPr marL="457200" lvl="0" indent="-457200">
              <a:buFont typeface="Wingdings" panose="05000000000000000000" pitchFamily="2" charset="2"/>
              <a:buChar char="ü"/>
            </a:pPr>
            <a:r>
              <a:rPr lang="en-US" sz="2800" dirty="0"/>
              <a:t>train animals to face away from handlers and walk to all destinations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36</a:t>
            </a:r>
          </a:p>
        </p:txBody>
      </p:sp>
    </p:spTree>
    <p:extLst>
      <p:ext uri="{BB962C8B-B14F-4D97-AF65-F5344CB8AC3E}">
        <p14:creationId xmlns:p14="http://schemas.microsoft.com/office/powerpoint/2010/main" val="13019264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5</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473929" y="1808799"/>
            <a:ext cx="10383774" cy="5509200"/>
          </a:xfrm>
          <a:prstGeom prst="rect">
            <a:avLst/>
          </a:prstGeom>
          <a:noFill/>
        </p:spPr>
        <p:txBody>
          <a:bodyPr wrap="square" rtlCol="0">
            <a:spAutoFit/>
          </a:bodyPr>
          <a:lstStyle/>
          <a:p>
            <a:pPr>
              <a:defRPr/>
            </a:pPr>
            <a:r>
              <a:rPr lang="en-US" sz="3200" b="1" dirty="0">
                <a:solidFill>
                  <a:prstClr val="black"/>
                </a:solidFill>
                <a:latin typeface="Rockwell" panose="02060603020205020403" pitchFamily="18" charset="0"/>
              </a:rPr>
              <a:t>Transporting Calves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ea typeface="+mn-ea"/>
                <a:cs typeface="+mn-cs"/>
              </a:rPr>
              <a:t>7. Veal calves are temperature sensitive. </a:t>
            </a:r>
            <a:r>
              <a:rPr lang="en-US" sz="2800" dirty="0"/>
              <a:t>Transportation should be developed and implemented to eliminate thermal distress, dehydration, interruptions in routine feeding, physical exertion, exposure to pathogens and weather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r>
              <a:rPr lang="en-US" sz="2800" b="1" dirty="0"/>
              <a:t>Loading areas should be accessible in all kinds of weather. </a:t>
            </a:r>
            <a:r>
              <a:rPr lang="en-US" sz="2800" dirty="0"/>
              <a:t>Loading ramps should not exceed a 25-degree angle and should have non-slip flooring ensuring safe footing.  </a:t>
            </a:r>
          </a:p>
          <a:p>
            <a:r>
              <a:rPr lang="en-US" sz="3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36</a:t>
            </a:r>
          </a:p>
        </p:txBody>
      </p:sp>
    </p:spTree>
    <p:extLst>
      <p:ext uri="{BB962C8B-B14F-4D97-AF65-F5344CB8AC3E}">
        <p14:creationId xmlns:p14="http://schemas.microsoft.com/office/powerpoint/2010/main" val="27888811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5</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239491" y="2006023"/>
            <a:ext cx="6359368"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Transporting Calves </a:t>
            </a:r>
          </a:p>
          <a:p>
            <a:pPr lvl="0">
              <a:defRPr/>
            </a:pPr>
            <a:r>
              <a:rPr lang="en-US" sz="3200" dirty="0"/>
              <a:t>To keep calves healthy, take great care to minimize distress during transport. </a:t>
            </a:r>
          </a:p>
          <a:p>
            <a:pPr lvl="0">
              <a:defRPr/>
            </a:pPr>
            <a:endParaRPr lang="en-US" sz="3200" dirty="0"/>
          </a:p>
          <a:p>
            <a:pPr lvl="0">
              <a:defRPr/>
            </a:pPr>
            <a:r>
              <a:rPr lang="en-US" sz="3200" dirty="0"/>
              <a:t>Veal calves are temperature sensitive and require special care during transport. </a:t>
            </a:r>
          </a:p>
          <a:p>
            <a:pPr lvl="0">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lvl="0">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37</a:t>
            </a:r>
          </a:p>
        </p:txBody>
      </p:sp>
      <p:pic>
        <p:nvPicPr>
          <p:cNvPr id="3" name="Picture 2">
            <a:extLst>
              <a:ext uri="{FF2B5EF4-FFF2-40B4-BE49-F238E27FC236}">
                <a16:creationId xmlns:a16="http://schemas.microsoft.com/office/drawing/2014/main" xmlns="" id="{93882A77-2ADF-46C8-A837-1872BB512F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72826" y="2273802"/>
            <a:ext cx="3858125" cy="3642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63807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5</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35126" y="2185317"/>
            <a:ext cx="10383774"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Transporting Calves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r>
              <a:rPr lang="en-US" sz="2800" dirty="0"/>
              <a:t>1. Increase the well-being potential of the calf during transport by </a:t>
            </a:r>
            <a:r>
              <a:rPr lang="en-US" sz="2800" b="1" dirty="0"/>
              <a:t>feeding a combination of electrolytes, dextrose, and water </a:t>
            </a:r>
            <a:r>
              <a:rPr lang="en-US" sz="2800" dirty="0"/>
              <a:t>about 6 hours before calf transportation. </a:t>
            </a:r>
          </a:p>
          <a:p>
            <a:endParaRPr lang="en-US" sz="2800" dirty="0"/>
          </a:p>
          <a:p>
            <a:r>
              <a:rPr lang="en-US" sz="2800" b="1" dirty="0"/>
              <a:t>Avoid feeding milk just prior to moving calves.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37</a:t>
            </a:r>
          </a:p>
        </p:txBody>
      </p:sp>
    </p:spTree>
    <p:extLst>
      <p:ext uri="{BB962C8B-B14F-4D97-AF65-F5344CB8AC3E}">
        <p14:creationId xmlns:p14="http://schemas.microsoft.com/office/powerpoint/2010/main" val="40107458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5</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875111" y="1873687"/>
            <a:ext cx="1038377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2. Use Proper Loading Densities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37</a:t>
            </a:r>
          </a:p>
        </p:txBody>
      </p:sp>
      <p:pic>
        <p:nvPicPr>
          <p:cNvPr id="10" name="Picture Placeholder 5" descr="VQA_Manual_2018_Rev6a.pdf - Adobe Acrobat Reader DC">
            <a:extLst>
              <a:ext uri="{FF2B5EF4-FFF2-40B4-BE49-F238E27FC236}">
                <a16:creationId xmlns:a16="http://schemas.microsoft.com/office/drawing/2014/main" xmlns="" id="{80F7D476-FE2E-4FC8-A378-4B65DB6E840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1440056" y="2490391"/>
            <a:ext cx="9539087" cy="3994842"/>
          </a:xfrm>
          <a:prstGeom prst="rect">
            <a:avLst/>
          </a:prstGeom>
        </p:spPr>
      </p:pic>
    </p:spTree>
    <p:extLst>
      <p:ext uri="{BB962C8B-B14F-4D97-AF65-F5344CB8AC3E}">
        <p14:creationId xmlns:p14="http://schemas.microsoft.com/office/powerpoint/2010/main" val="37343705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5</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37</a:t>
            </a:r>
          </a:p>
        </p:txBody>
      </p:sp>
      <p:sp>
        <p:nvSpPr>
          <p:cNvPr id="3" name="Rectangle 2">
            <a:extLst>
              <a:ext uri="{FF2B5EF4-FFF2-40B4-BE49-F238E27FC236}">
                <a16:creationId xmlns:a16="http://schemas.microsoft.com/office/drawing/2014/main" xmlns="" id="{D33726A6-C7CF-419B-BE2B-439CF0BC9DE9}"/>
              </a:ext>
            </a:extLst>
          </p:cNvPr>
          <p:cNvSpPr/>
          <p:nvPr/>
        </p:nvSpPr>
        <p:spPr>
          <a:xfrm>
            <a:off x="1124316" y="1870520"/>
            <a:ext cx="10888390" cy="4770537"/>
          </a:xfrm>
          <a:prstGeom prst="rect">
            <a:avLst/>
          </a:prstGeom>
        </p:spPr>
        <p:txBody>
          <a:bodyPr wrap="square">
            <a:spAutoFit/>
          </a:bodyPr>
          <a:lstStyle/>
          <a:p>
            <a:pPr lvl="0"/>
            <a:r>
              <a:rPr lang="en-US" sz="3200" b="1" dirty="0"/>
              <a:t>Transporting Calves</a:t>
            </a:r>
          </a:p>
          <a:p>
            <a:pPr lvl="0"/>
            <a:r>
              <a:rPr lang="en-US" sz="2800" dirty="0"/>
              <a:t>3. Even though transportation vehicles are not stationary, they require the same type of safety features as other facilities. These include: </a:t>
            </a:r>
          </a:p>
          <a:p>
            <a:pPr marL="628650" lvl="1" indent="-171450">
              <a:buFont typeface="Arial" panose="020B0604020202020204" pitchFamily="34" charset="0"/>
              <a:buChar char="•"/>
            </a:pPr>
            <a:r>
              <a:rPr lang="en-US" sz="2400" dirty="0"/>
              <a:t>Sides high enough to prevent animals from jumping over them,</a:t>
            </a:r>
          </a:p>
          <a:p>
            <a:pPr marL="628650" lvl="1" indent="-171450">
              <a:buFont typeface="Arial" panose="020B0604020202020204" pitchFamily="34" charset="0"/>
              <a:buChar char="•"/>
            </a:pPr>
            <a:r>
              <a:rPr lang="en-US" sz="2400" dirty="0"/>
              <a:t>Non-slip flooring that provides secure footing (avoid abrasive floor and wall surfaces),</a:t>
            </a:r>
          </a:p>
          <a:p>
            <a:pPr marL="628650" lvl="1" indent="-171450">
              <a:buFont typeface="Arial" panose="020B0604020202020204" pitchFamily="34" charset="0"/>
              <a:buChar char="•"/>
            </a:pPr>
            <a:r>
              <a:rPr lang="en-US" sz="2400" dirty="0"/>
              <a:t>Ventilation adequate for the weather conditions,</a:t>
            </a:r>
          </a:p>
          <a:p>
            <a:pPr marL="628650" lvl="1" indent="-171450">
              <a:buFont typeface="Arial" panose="020B0604020202020204" pitchFamily="34" charset="0"/>
              <a:buChar char="•"/>
            </a:pPr>
            <a:r>
              <a:rPr lang="en-US" sz="2400" dirty="0"/>
              <a:t>Proper bedding (to protect animals from weather extremes), </a:t>
            </a:r>
          </a:p>
          <a:p>
            <a:pPr marL="628650" lvl="1" indent="-171450">
              <a:buFont typeface="Arial" panose="020B0604020202020204" pitchFamily="34" charset="0"/>
              <a:buChar char="•"/>
            </a:pPr>
            <a:r>
              <a:rPr lang="en-US" sz="2400" dirty="0"/>
              <a:t>Adequate vehicle and holding pen covering to protect animals from adverse weather,</a:t>
            </a:r>
          </a:p>
          <a:p>
            <a:pPr marL="628650" lvl="1" indent="-171450">
              <a:buFont typeface="Arial" panose="020B0604020202020204" pitchFamily="34" charset="0"/>
              <a:buChar char="•"/>
            </a:pPr>
            <a:r>
              <a:rPr lang="en-US" sz="2400" dirty="0"/>
              <a:t>Trucks should have exhaust stacks that prevent the animals from being exposed to fumes.</a:t>
            </a:r>
          </a:p>
        </p:txBody>
      </p:sp>
    </p:spTree>
    <p:extLst>
      <p:ext uri="{BB962C8B-B14F-4D97-AF65-F5344CB8AC3E}">
        <p14:creationId xmlns:p14="http://schemas.microsoft.com/office/powerpoint/2010/main" val="21566560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5</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35126" y="2185317"/>
            <a:ext cx="10383774"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Transporting Calves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rPr>
              <a:t>Veal farmers/manager should:</a:t>
            </a:r>
            <a:endParaRPr kumimoji="0" lang="en-US" sz="28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4) Be familiar with the actual transport drivers. Also, managers should check the truck prior to loading to assure proper safety of the calves.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5) Develop and follow a documented disease prevent protocol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6) Specify the documented loading and unloading time with the transport driver and coordinate those times with the processing facilities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37</a:t>
            </a:r>
          </a:p>
        </p:txBody>
      </p:sp>
    </p:spTree>
    <p:extLst>
      <p:ext uri="{BB962C8B-B14F-4D97-AF65-F5344CB8AC3E}">
        <p14:creationId xmlns:p14="http://schemas.microsoft.com/office/powerpoint/2010/main" val="38122111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377218" y="6209108"/>
            <a:ext cx="413021" cy="6488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6981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WHAT QUESTIONS DO YOU HAVE?</a:t>
            </a:r>
          </a:p>
        </p:txBody>
      </p:sp>
      <p:sp>
        <p:nvSpPr>
          <p:cNvPr id="8" name="TextBox 7">
            <a:extLst>
              <a:ext uri="{FF2B5EF4-FFF2-40B4-BE49-F238E27FC236}">
                <a16:creationId xmlns:a16="http://schemas.microsoft.com/office/drawing/2014/main" xmlns="" id="{A4E5DD36-25D6-42D3-9FAD-F5CC370AE06D}"/>
              </a:ext>
            </a:extLst>
          </p:cNvPr>
          <p:cNvSpPr txBox="1"/>
          <p:nvPr/>
        </p:nvSpPr>
        <p:spPr>
          <a:xfrm>
            <a:off x="1099073" y="2630012"/>
            <a:ext cx="4814780"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Best Management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latin typeface="Calibri" panose="020F0502020204030204"/>
              </a:rPr>
              <a:t>Handling calves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Transporting calves</a:t>
            </a:r>
          </a:p>
        </p:txBody>
      </p:sp>
      <p:sp>
        <p:nvSpPr>
          <p:cNvPr id="10" name="TextBox 9">
            <a:extLst>
              <a:ext uri="{FF2B5EF4-FFF2-40B4-BE49-F238E27FC236}">
                <a16:creationId xmlns:a16="http://schemas.microsoft.com/office/drawing/2014/main" xmlns="" id="{9621E9D0-BF7B-438A-A7E4-92D18B1DE4D8}"/>
              </a:ext>
            </a:extLst>
          </p:cNvPr>
          <p:cNvSpPr txBox="1"/>
          <p:nvPr/>
        </p:nvSpPr>
        <p:spPr>
          <a:xfrm>
            <a:off x="3036412" y="5314276"/>
            <a:ext cx="72747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UP NEXT:  Chapter 6 Overall Management</a:t>
            </a:r>
          </a:p>
        </p:txBody>
      </p:sp>
      <p:pic>
        <p:nvPicPr>
          <p:cNvPr id="11" name="Picture 10">
            <a:extLst>
              <a:ext uri="{FF2B5EF4-FFF2-40B4-BE49-F238E27FC236}">
                <a16:creationId xmlns:a16="http://schemas.microsoft.com/office/drawing/2014/main" xmlns="" id="{FEAF5754-C285-491D-8A3D-0CDC50215712}"/>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17080" y="1820348"/>
            <a:ext cx="3493928" cy="3493928"/>
          </a:xfrm>
          <a:prstGeom prst="rect">
            <a:avLst/>
          </a:prstGeom>
        </p:spPr>
      </p:pic>
    </p:spTree>
    <p:extLst>
      <p:ext uri="{BB962C8B-B14F-4D97-AF65-F5344CB8AC3E}">
        <p14:creationId xmlns:p14="http://schemas.microsoft.com/office/powerpoint/2010/main" val="16442286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6</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240882" y="1968420"/>
            <a:ext cx="10951118"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 – Final Reminders</a:t>
            </a:r>
          </a:p>
          <a:p>
            <a:pPr marL="457200" lvl="0" indent="-457200">
              <a:buFont typeface="Wingdings" panose="05000000000000000000" pitchFamily="2" charset="2"/>
              <a:buChar char="q"/>
            </a:pPr>
            <a:r>
              <a:rPr lang="en-US" sz="3200" dirty="0"/>
              <a:t>Maintain a signed and valid </a:t>
            </a:r>
            <a:r>
              <a:rPr lang="en-US" sz="3200" b="1" dirty="0"/>
              <a:t>Veterinarian-Client-Patient-Relationship agreement.</a:t>
            </a:r>
          </a:p>
          <a:p>
            <a:pPr marL="457200" lvl="0" indent="-457200">
              <a:buFont typeface="Wingdings" panose="05000000000000000000" pitchFamily="2" charset="2"/>
              <a:buChar char="q"/>
            </a:pPr>
            <a:r>
              <a:rPr lang="en-US" sz="3200" dirty="0"/>
              <a:t>Working with your veterinarian and other consultants, </a:t>
            </a:r>
            <a:r>
              <a:rPr lang="en-US" sz="3200" b="1" dirty="0"/>
              <a:t>develop and follow a Herd Health Plan</a:t>
            </a:r>
            <a:r>
              <a:rPr lang="en-US" sz="3200" dirty="0"/>
              <a:t> that supports health and development of calves.</a:t>
            </a:r>
          </a:p>
          <a:p>
            <a:pPr marL="457200" indent="-457200">
              <a:buFont typeface="Wingdings" panose="05000000000000000000" pitchFamily="2" charset="2"/>
              <a:buChar char="q"/>
            </a:pPr>
            <a:r>
              <a:rPr lang="en-US" sz="3200" dirty="0"/>
              <a:t>Foster </a:t>
            </a:r>
            <a:r>
              <a:rPr lang="en-US" sz="3200" b="1" dirty="0"/>
              <a:t>open and ethical communication </a:t>
            </a:r>
            <a:r>
              <a:rPr lang="en-US" sz="3200" dirty="0"/>
              <a:t>with your sources of bull calves, your veterinarian, nutritionist or feed representative, hauler and packer.</a:t>
            </a:r>
          </a:p>
          <a:p>
            <a:pPr marL="171450" lvl="0" indent="-171450">
              <a:buFont typeface="Wingdings" panose="05000000000000000000" pitchFamily="2" charset="2"/>
              <a:buChar char="ü"/>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39</a:t>
            </a:r>
          </a:p>
        </p:txBody>
      </p:sp>
      <p:pic>
        <p:nvPicPr>
          <p:cNvPr id="10" name="Picture Placeholder 5" descr="VQA_Manual_2018_Rev5.pdf - Adobe Acrobat Reader DC">
            <a:extLst>
              <a:ext uri="{FF2B5EF4-FFF2-40B4-BE49-F238E27FC236}">
                <a16:creationId xmlns:a16="http://schemas.microsoft.com/office/drawing/2014/main" xmlns="" id="{C89F1F54-4135-4D31-BC5F-013CD1DC19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91729" y="1106647"/>
            <a:ext cx="6417937" cy="861773"/>
          </a:xfrm>
          <a:prstGeom prst="rect">
            <a:avLst/>
          </a:prstGeom>
        </p:spPr>
      </p:pic>
    </p:spTree>
    <p:extLst>
      <p:ext uri="{BB962C8B-B14F-4D97-AF65-F5344CB8AC3E}">
        <p14:creationId xmlns:p14="http://schemas.microsoft.com/office/powerpoint/2010/main" val="3335270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2806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PROGRAM OVERVIEW</a:t>
            </a:r>
          </a:p>
        </p:txBody>
      </p:sp>
      <p:sp>
        <p:nvSpPr>
          <p:cNvPr id="8" name="TextBox 7">
            <a:extLst>
              <a:ext uri="{FF2B5EF4-FFF2-40B4-BE49-F238E27FC236}">
                <a16:creationId xmlns:a16="http://schemas.microsoft.com/office/drawing/2014/main" xmlns="" id="{23D556E9-F0CD-4CAD-8C37-5A4D60F3D546}"/>
              </a:ext>
            </a:extLst>
          </p:cNvPr>
          <p:cNvSpPr txBox="1"/>
          <p:nvPr/>
        </p:nvSpPr>
        <p:spPr>
          <a:xfrm>
            <a:off x="620441" y="2018605"/>
            <a:ext cx="11177859"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rPr>
              <a:t>Guiding Principles</a:t>
            </a:r>
          </a:p>
          <a:p>
            <a:r>
              <a:rPr lang="en-US" sz="3200" b="1" dirty="0">
                <a:ea typeface="Calibri" panose="020F0502020204030204" pitchFamily="34" charset="0"/>
                <a:cs typeface="Times New Roman" panose="02020603050405020304" pitchFamily="18" charset="0"/>
              </a:rPr>
              <a:t>	Food Safety:  </a:t>
            </a:r>
          </a:p>
          <a:p>
            <a:r>
              <a:rPr lang="en-US" sz="3200" dirty="0">
                <a:ea typeface="Calibri" panose="020F0502020204030204" pitchFamily="34" charset="0"/>
                <a:cs typeface="Times New Roman" panose="02020603050405020304" pitchFamily="18" charset="0"/>
              </a:rPr>
              <a:t>	Producing safe and nutritious food is our </a:t>
            </a:r>
            <a:r>
              <a:rPr lang="en-US" sz="3200" b="1" dirty="0">
                <a:ea typeface="Calibri" panose="020F0502020204030204" pitchFamily="34" charset="0"/>
                <a:cs typeface="Times New Roman" panose="02020603050405020304" pitchFamily="18" charset="0"/>
              </a:rPr>
              <a:t>first responsibility</a:t>
            </a:r>
          </a:p>
          <a:p>
            <a:r>
              <a:rPr lang="en-US" sz="3200" b="1" dirty="0">
                <a:latin typeface="Calibri" panose="020F0502020204030204" pitchFamily="34" charset="0"/>
                <a:ea typeface="Calibri" panose="020F0502020204030204" pitchFamily="34" charset="0"/>
                <a:cs typeface="Times New Roman" panose="02020603050405020304" pitchFamily="18" charset="0"/>
              </a:rPr>
              <a:t>	Animal Care:  </a:t>
            </a:r>
          </a:p>
          <a:p>
            <a:r>
              <a:rPr lang="en-US" sz="3200" dirty="0">
                <a:latin typeface="Calibri" panose="020F0502020204030204" pitchFamily="34" charset="0"/>
                <a:ea typeface="Calibri" panose="020F0502020204030204" pitchFamily="34" charset="0"/>
                <a:cs typeface="Times New Roman" panose="02020603050405020304" pitchFamily="18" charset="0"/>
              </a:rPr>
              <a:t>	We have an </a:t>
            </a:r>
            <a:r>
              <a:rPr lang="en-US" sz="3200" b="1" dirty="0">
                <a:latin typeface="Calibri" panose="020F0502020204030204" pitchFamily="34" charset="0"/>
                <a:ea typeface="Calibri" panose="020F0502020204030204" pitchFamily="34" charset="0"/>
                <a:cs typeface="Times New Roman" panose="02020603050405020304" pitchFamily="18" charset="0"/>
              </a:rPr>
              <a:t>ethical obligation </a:t>
            </a:r>
            <a:r>
              <a:rPr lang="en-US" sz="3200" dirty="0">
                <a:latin typeface="Calibri" panose="020F0502020204030204" pitchFamily="34" charset="0"/>
                <a:ea typeface="Calibri" panose="020F0502020204030204" pitchFamily="34" charset="0"/>
                <a:cs typeface="Times New Roman" panose="02020603050405020304" pitchFamily="18" charset="0"/>
              </a:rPr>
              <a:t>to provide appropriate care 	for our animals at every stage of life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xmlns="" id="{E36B9EAD-4F82-495A-87E1-4918AE13A15D}"/>
              </a:ext>
            </a:extLst>
          </p:cNvPr>
          <p:cNvSpPr/>
          <p:nvPr/>
        </p:nvSpPr>
        <p:spPr>
          <a:xfrm>
            <a:off x="10973252" y="844494"/>
            <a:ext cx="574765" cy="63394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a:t>6</a:t>
            </a:r>
          </a:p>
        </p:txBody>
      </p:sp>
      <p:sp>
        <p:nvSpPr>
          <p:cNvPr id="4" name="TextBox 3">
            <a:extLst>
              <a:ext uri="{FF2B5EF4-FFF2-40B4-BE49-F238E27FC236}">
                <a16:creationId xmlns:a16="http://schemas.microsoft.com/office/drawing/2014/main" xmlns="" id="{238BD82F-2DFF-4707-9CD4-3B51D3D7EB8D}"/>
              </a:ext>
            </a:extLst>
          </p:cNvPr>
          <p:cNvSpPr txBox="1"/>
          <p:nvPr/>
        </p:nvSpPr>
        <p:spPr>
          <a:xfrm>
            <a:off x="9659850" y="730578"/>
            <a:ext cx="1369477" cy="861774"/>
          </a:xfrm>
          <a:prstGeom prst="rect">
            <a:avLst/>
          </a:prstGeom>
          <a:noFill/>
        </p:spPr>
        <p:txBody>
          <a:bodyPr wrap="none" rtlCol="0">
            <a:spAutoFit/>
          </a:bodyPr>
          <a:lstStyle/>
          <a:p>
            <a:pPr algn="ctr"/>
            <a:r>
              <a:rPr lang="en-US" sz="3200" dirty="0">
                <a:solidFill>
                  <a:schemeClr val="bg1"/>
                </a:solidFill>
              </a:rPr>
              <a:t>Page</a:t>
            </a:r>
          </a:p>
          <a:p>
            <a:pPr algn="ctr"/>
            <a:r>
              <a:rPr lang="en-US" dirty="0">
                <a:solidFill>
                  <a:schemeClr val="bg1"/>
                </a:solidFill>
              </a:rPr>
              <a:t>VQA Manual</a:t>
            </a:r>
          </a:p>
        </p:txBody>
      </p:sp>
    </p:spTree>
    <p:extLst>
      <p:ext uri="{BB962C8B-B14F-4D97-AF65-F5344CB8AC3E}">
        <p14:creationId xmlns:p14="http://schemas.microsoft.com/office/powerpoint/2010/main" val="8419372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6</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951118" cy="32194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 – Final Reminders</a:t>
            </a:r>
          </a:p>
          <a:p>
            <a:pPr marL="457200" lvl="0" indent="-457200">
              <a:lnSpc>
                <a:spcPct val="107000"/>
              </a:lnSpc>
              <a:buFont typeface="Wingdings" panose="05000000000000000000" pitchFamily="2" charset="2"/>
              <a:buChar char="q"/>
            </a:pPr>
            <a:r>
              <a:rPr lang="en-US" sz="3200" dirty="0"/>
              <a:t>Participate, provide and document ongoing education to animal care providers. </a:t>
            </a:r>
          </a:p>
          <a:p>
            <a:pPr marL="457200" indent="-457200">
              <a:lnSpc>
                <a:spcPct val="107000"/>
              </a:lnSpc>
              <a:buFont typeface="Wingdings" panose="05000000000000000000" pitchFamily="2" charset="2"/>
              <a:buChar char="q"/>
            </a:pPr>
            <a:r>
              <a:rPr lang="en-US" sz="3200" dirty="0"/>
              <a:t>Provide </a:t>
            </a:r>
            <a:r>
              <a:rPr lang="en-US" sz="3200" b="1" dirty="0"/>
              <a:t>identification to all animals </a:t>
            </a:r>
            <a:r>
              <a:rPr lang="en-US" sz="3200" dirty="0"/>
              <a:t>and maintain accurate and </a:t>
            </a:r>
            <a:r>
              <a:rPr lang="en-US" sz="3200" b="1" dirty="0"/>
              <a:t>accessible records including the administration of all animal health treatments.</a:t>
            </a: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39</a:t>
            </a:r>
          </a:p>
        </p:txBody>
      </p:sp>
      <p:pic>
        <p:nvPicPr>
          <p:cNvPr id="10" name="Picture Placeholder 5" descr="VQA_Manual_2018_Rev5.pdf - Adobe Acrobat Reader DC">
            <a:extLst>
              <a:ext uri="{FF2B5EF4-FFF2-40B4-BE49-F238E27FC236}">
                <a16:creationId xmlns:a16="http://schemas.microsoft.com/office/drawing/2014/main" xmlns="" id="{C89F1F54-4135-4D31-BC5F-013CD1DC19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91729" y="1106647"/>
            <a:ext cx="6417937" cy="861773"/>
          </a:xfrm>
          <a:prstGeom prst="rect">
            <a:avLst/>
          </a:prstGeom>
        </p:spPr>
      </p:pic>
    </p:spTree>
    <p:extLst>
      <p:ext uri="{BB962C8B-B14F-4D97-AF65-F5344CB8AC3E}">
        <p14:creationId xmlns:p14="http://schemas.microsoft.com/office/powerpoint/2010/main" val="1533683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6</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951118"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 – Final Reminders</a:t>
            </a:r>
          </a:p>
          <a:p>
            <a:pPr marL="457200" lvl="0" indent="-457200">
              <a:buFont typeface="Wingdings" panose="05000000000000000000" pitchFamily="2" charset="2"/>
              <a:buChar char="q"/>
            </a:pPr>
            <a:r>
              <a:rPr lang="en-US" sz="3200" dirty="0"/>
              <a:t>Create and follow </a:t>
            </a:r>
            <a:r>
              <a:rPr lang="en-US" sz="3200" b="1" dirty="0"/>
              <a:t>written protocols </a:t>
            </a:r>
            <a:r>
              <a:rPr lang="en-US" sz="3200" dirty="0"/>
              <a:t>for handling, </a:t>
            </a:r>
            <a:r>
              <a:rPr lang="en-US" sz="3200" b="1" dirty="0"/>
              <a:t>transportation, feeding, sanitation, animal health observations </a:t>
            </a:r>
            <a:r>
              <a:rPr lang="en-US" sz="3200" dirty="0"/>
              <a:t>and </a:t>
            </a:r>
            <a:r>
              <a:rPr lang="en-US" sz="3200" b="1" dirty="0"/>
              <a:t>treatment, euthanasia</a:t>
            </a:r>
            <a:r>
              <a:rPr lang="en-US" sz="3200" dirty="0"/>
              <a:t>, and other practices necessary to promote a high standards of animal stewardship.</a:t>
            </a:r>
          </a:p>
          <a:p>
            <a:pPr marL="457200" lvl="0" indent="-457200">
              <a:buFont typeface="Wingdings" panose="05000000000000000000" pitchFamily="2" charset="2"/>
              <a:buChar char="q"/>
            </a:pPr>
            <a:r>
              <a:rPr lang="en-US" sz="3200" b="1" dirty="0"/>
              <a:t>Never market sick, injured or non-ambulatory animals.</a:t>
            </a: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39</a:t>
            </a:r>
          </a:p>
        </p:txBody>
      </p:sp>
      <p:pic>
        <p:nvPicPr>
          <p:cNvPr id="10" name="Picture Placeholder 5" descr="VQA_Manual_2018_Rev5.pdf - Adobe Acrobat Reader DC">
            <a:extLst>
              <a:ext uri="{FF2B5EF4-FFF2-40B4-BE49-F238E27FC236}">
                <a16:creationId xmlns:a16="http://schemas.microsoft.com/office/drawing/2014/main" xmlns="" id="{C89F1F54-4135-4D31-BC5F-013CD1DC19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91729" y="1106647"/>
            <a:ext cx="6417937" cy="861773"/>
          </a:xfrm>
          <a:prstGeom prst="rect">
            <a:avLst/>
          </a:prstGeom>
        </p:spPr>
      </p:pic>
    </p:spTree>
    <p:extLst>
      <p:ext uri="{BB962C8B-B14F-4D97-AF65-F5344CB8AC3E}">
        <p14:creationId xmlns:p14="http://schemas.microsoft.com/office/powerpoint/2010/main" val="9438046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450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6</a:t>
            </a: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09666" y="807522"/>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1115741" y="2248817"/>
            <a:ext cx="1095111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Best Management Practices – Final Reminders</a:t>
            </a:r>
          </a:p>
          <a:p>
            <a:pPr marL="457200" lvl="0" indent="-457200">
              <a:buFont typeface="Wingdings" panose="05000000000000000000" pitchFamily="2" charset="2"/>
              <a:buChar char="q"/>
            </a:pPr>
            <a:r>
              <a:rPr lang="en-US" sz="3200" dirty="0"/>
              <a:t>Identify all emergency contact information and post for easy accessibility </a:t>
            </a:r>
            <a:r>
              <a:rPr lang="en-US" sz="3200" b="1" dirty="0"/>
              <a:t>(Appendix F).</a:t>
            </a:r>
            <a:endParaRPr lang="en-US" sz="3200" dirty="0"/>
          </a:p>
          <a:p>
            <a:pPr marL="457200" lvl="0" indent="-457200">
              <a:buFont typeface="Wingdings" panose="05000000000000000000" pitchFamily="2" charset="2"/>
              <a:buChar char="q"/>
            </a:pPr>
            <a:r>
              <a:rPr lang="en-US" sz="3200" dirty="0"/>
              <a:t>Comply with all applicable Federal, State and local statutes, rules and regulations.</a:t>
            </a:r>
          </a:p>
          <a:p>
            <a:pPr marL="457200" lvl="0" indent="-457200">
              <a:buFont typeface="Wingdings" panose="05000000000000000000" pitchFamily="2" charset="2"/>
              <a:buChar char="q"/>
            </a:pPr>
            <a:r>
              <a:rPr lang="en-US" sz="3200" dirty="0"/>
              <a:t>Maintain effective waste management systems.</a:t>
            </a:r>
          </a:p>
          <a:p>
            <a:pPr marL="457200" lvl="0" indent="-457200">
              <a:buFont typeface="Wingdings" panose="05000000000000000000" pitchFamily="2" charset="2"/>
              <a:buChar char="q"/>
            </a:pPr>
            <a:r>
              <a:rPr lang="en-US" sz="3200" dirty="0"/>
              <a:t>Practice positive neighbor relations in your community.</a:t>
            </a:r>
          </a:p>
        </p:txBody>
      </p:sp>
      <p:sp>
        <p:nvSpPr>
          <p:cNvPr id="5" name="Oval 4">
            <a:extLst>
              <a:ext uri="{FF2B5EF4-FFF2-40B4-BE49-F238E27FC236}">
                <a16:creationId xmlns:a16="http://schemas.microsoft.com/office/drawing/2014/main" xmlns="" id="{5771B0FB-AAA6-4CC5-851C-F5EE3671C117}"/>
              </a:ext>
            </a:extLst>
          </p:cNvPr>
          <p:cNvSpPr/>
          <p:nvPr/>
        </p:nvSpPr>
        <p:spPr>
          <a:xfrm>
            <a:off x="10886820" y="800663"/>
            <a:ext cx="744131" cy="73687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39</a:t>
            </a:r>
          </a:p>
        </p:txBody>
      </p:sp>
      <p:pic>
        <p:nvPicPr>
          <p:cNvPr id="10" name="Picture Placeholder 5" descr="VQA_Manual_2018_Rev5.pdf - Adobe Acrobat Reader DC">
            <a:extLst>
              <a:ext uri="{FF2B5EF4-FFF2-40B4-BE49-F238E27FC236}">
                <a16:creationId xmlns:a16="http://schemas.microsoft.com/office/drawing/2014/main" xmlns="" id="{C89F1F54-4135-4D31-BC5F-013CD1DC19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91729" y="1106647"/>
            <a:ext cx="6417937" cy="861773"/>
          </a:xfrm>
          <a:prstGeom prst="rect">
            <a:avLst/>
          </a:prstGeom>
        </p:spPr>
      </p:pic>
    </p:spTree>
    <p:extLst>
      <p:ext uri="{BB962C8B-B14F-4D97-AF65-F5344CB8AC3E}">
        <p14:creationId xmlns:p14="http://schemas.microsoft.com/office/powerpoint/2010/main" val="8539160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377218" y="6209108"/>
            <a:ext cx="413021" cy="6488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6981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WHAT QUESTIONS DO YOU HAVE?</a:t>
            </a:r>
          </a:p>
        </p:txBody>
      </p:sp>
      <p:sp>
        <p:nvSpPr>
          <p:cNvPr id="8" name="TextBox 7">
            <a:extLst>
              <a:ext uri="{FF2B5EF4-FFF2-40B4-BE49-F238E27FC236}">
                <a16:creationId xmlns:a16="http://schemas.microsoft.com/office/drawing/2014/main" xmlns="" id="{A4E5DD36-25D6-42D3-9FAD-F5CC370AE06D}"/>
              </a:ext>
            </a:extLst>
          </p:cNvPr>
          <p:cNvSpPr txBox="1"/>
          <p:nvPr/>
        </p:nvSpPr>
        <p:spPr>
          <a:xfrm>
            <a:off x="1099073" y="2630012"/>
            <a:ext cx="481478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Best Management Practices</a:t>
            </a:r>
          </a:p>
        </p:txBody>
      </p:sp>
      <p:sp>
        <p:nvSpPr>
          <p:cNvPr id="10" name="TextBox 9">
            <a:extLst>
              <a:ext uri="{FF2B5EF4-FFF2-40B4-BE49-F238E27FC236}">
                <a16:creationId xmlns:a16="http://schemas.microsoft.com/office/drawing/2014/main" xmlns="" id="{9621E9D0-BF7B-438A-A7E4-92D18B1DE4D8}"/>
              </a:ext>
            </a:extLst>
          </p:cNvPr>
          <p:cNvSpPr txBox="1"/>
          <p:nvPr/>
        </p:nvSpPr>
        <p:spPr>
          <a:xfrm>
            <a:off x="1264878" y="5326828"/>
            <a:ext cx="103188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UP NEXT:  Take the exam and complete the necessary forms</a:t>
            </a:r>
          </a:p>
        </p:txBody>
      </p:sp>
      <p:pic>
        <p:nvPicPr>
          <p:cNvPr id="11" name="Picture 10">
            <a:extLst>
              <a:ext uri="{FF2B5EF4-FFF2-40B4-BE49-F238E27FC236}">
                <a16:creationId xmlns:a16="http://schemas.microsoft.com/office/drawing/2014/main" xmlns="" id="{FEAF5754-C285-491D-8A3D-0CDC50215712}"/>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117080" y="1820348"/>
            <a:ext cx="3493928" cy="3493928"/>
          </a:xfrm>
          <a:prstGeom prst="rect">
            <a:avLst/>
          </a:prstGeom>
        </p:spPr>
      </p:pic>
    </p:spTree>
    <p:extLst>
      <p:ext uri="{BB962C8B-B14F-4D97-AF65-F5344CB8AC3E}">
        <p14:creationId xmlns:p14="http://schemas.microsoft.com/office/powerpoint/2010/main" val="30740825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CF32D66-A1F6-418A-AA76-37A37CD27DC6}"/>
              </a:ext>
            </a:extLst>
          </p:cNvPr>
          <p:cNvSpPr txBox="1"/>
          <p:nvPr/>
        </p:nvSpPr>
        <p:spPr>
          <a:xfrm>
            <a:off x="834959" y="1989236"/>
            <a:ext cx="1100494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Submit these three forms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 B – 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1 set per farm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Include additional names of those who have completed the training on page</a:t>
            </a:r>
          </a:p>
        </p:txBody>
      </p:sp>
      <p:sp>
        <p:nvSpPr>
          <p:cNvPr id="12" name="Oval 11">
            <a:extLst>
              <a:ext uri="{FF2B5EF4-FFF2-40B4-BE49-F238E27FC236}">
                <a16:creationId xmlns:a16="http://schemas.microsoft.com/office/drawing/2014/main" xmlns="" id="{5194F974-31EE-4EF8-873C-873EF11DC8B4}"/>
              </a:ext>
            </a:extLst>
          </p:cNvPr>
          <p:cNvSpPr/>
          <p:nvPr/>
        </p:nvSpPr>
        <p:spPr>
          <a:xfrm>
            <a:off x="4159770" y="3912336"/>
            <a:ext cx="809909" cy="821101"/>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46</a:t>
            </a:r>
          </a:p>
        </p:txBody>
      </p:sp>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313105" y="6331973"/>
            <a:ext cx="416779" cy="30693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1024450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Documentation to Complete – 1 set per farm</a:t>
            </a:r>
          </a:p>
        </p:txBody>
      </p:sp>
      <p:sp>
        <p:nvSpPr>
          <p:cNvPr id="4" name="TextBox 3">
            <a:extLst>
              <a:ext uri="{FF2B5EF4-FFF2-40B4-BE49-F238E27FC236}">
                <a16:creationId xmlns:a16="http://schemas.microsoft.com/office/drawing/2014/main" xmlns="" id="{2EAEC5DF-C218-4121-B9B8-618F9C138B83}"/>
              </a:ext>
            </a:extLst>
          </p:cNvPr>
          <p:cNvSpPr txBox="1"/>
          <p:nvPr/>
        </p:nvSpPr>
        <p:spPr>
          <a:xfrm>
            <a:off x="5249289" y="4543781"/>
            <a:ext cx="6683817" cy="1323439"/>
          </a:xfrm>
          <a:prstGeom prst="rect">
            <a:avLst/>
          </a:prstGeom>
          <a:noFill/>
        </p:spPr>
        <p:txBody>
          <a:bodyPr wrap="none" rtlCol="0">
            <a:spAutoFit/>
          </a:bodyPr>
          <a:lstStyle/>
          <a:p>
            <a:r>
              <a:rPr lang="en-US" sz="4000" b="1" dirty="0"/>
              <a:t>Please print clearly</a:t>
            </a:r>
          </a:p>
          <a:p>
            <a:r>
              <a:rPr lang="en-US" sz="4000" b="1" dirty="0"/>
              <a:t>Complete all forms completely</a:t>
            </a:r>
          </a:p>
        </p:txBody>
      </p:sp>
    </p:spTree>
    <p:extLst>
      <p:ext uri="{BB962C8B-B14F-4D97-AF65-F5344CB8AC3E}">
        <p14:creationId xmlns:p14="http://schemas.microsoft.com/office/powerpoint/2010/main" val="20258355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17FFD9D1-B80A-4BBD-AAF7-CCF2A0A4B1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BF2F20A8-8DF3-4FDC-AF0B-F74C96B6568C}"/>
              </a:ext>
            </a:extLst>
          </p:cNvPr>
          <p:cNvPicPr>
            <a:picLocks noChangeAspect="1"/>
          </p:cNvPicPr>
          <p:nvPr/>
        </p:nvPicPr>
        <p:blipFill>
          <a:blip r:embed="rId4"/>
          <a:stretch>
            <a:fillRect/>
          </a:stretch>
        </p:blipFill>
        <p:spPr>
          <a:xfrm>
            <a:off x="8222501" y="3337441"/>
            <a:ext cx="3036071" cy="2743438"/>
          </a:xfrm>
          <a:prstGeom prst="rect">
            <a:avLst/>
          </a:prstGeom>
        </p:spPr>
      </p:pic>
      <p:sp>
        <p:nvSpPr>
          <p:cNvPr id="4" name="TextBox 3">
            <a:extLst>
              <a:ext uri="{FF2B5EF4-FFF2-40B4-BE49-F238E27FC236}">
                <a16:creationId xmlns:a16="http://schemas.microsoft.com/office/drawing/2014/main" xmlns="" id="{B56A843C-D0B8-4EB7-AC5E-20734F10412D}"/>
              </a:ext>
            </a:extLst>
          </p:cNvPr>
          <p:cNvSpPr txBox="1"/>
          <p:nvPr/>
        </p:nvSpPr>
        <p:spPr>
          <a:xfrm>
            <a:off x="929074" y="4016662"/>
            <a:ext cx="708223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Rockwell" panose="02060603020205020403" pitchFamily="18" charset="0"/>
                <a:ea typeface="+mn-ea"/>
                <a:cs typeface="+mn-cs"/>
              </a:rPr>
              <a:t>Demonstrating the industry’s ongoing commitment</a:t>
            </a:r>
            <a:r>
              <a:rPr kumimoji="0" lang="en-US" sz="2800" b="1" i="1" u="none" strike="noStrike" kern="1200" cap="none" spc="0" normalizeH="0" baseline="0" noProof="0" dirty="0">
                <a:ln>
                  <a:noFill/>
                </a:ln>
                <a:solidFill>
                  <a:prstClr val="white"/>
                </a:solidFill>
                <a:effectLst/>
                <a:uLnTx/>
                <a:uFillTx/>
                <a:latin typeface="Rockwell" panose="02060603020205020403" pitchFamily="18" charset="0"/>
                <a:ea typeface="+mn-ea"/>
                <a:cs typeface="+mn-cs"/>
              </a:rPr>
              <a:t> </a:t>
            </a:r>
            <a:r>
              <a:rPr kumimoji="0" lang="en-US" sz="2800" b="0" i="1" u="none" strike="noStrike" kern="1200" cap="none" spc="0" normalizeH="0" baseline="0" noProof="0" dirty="0">
                <a:ln>
                  <a:noFill/>
                </a:ln>
                <a:solidFill>
                  <a:prstClr val="white"/>
                </a:solidFill>
                <a:effectLst/>
                <a:uLnTx/>
                <a:uFillTx/>
                <a:latin typeface="Rockwell" panose="02060603020205020403" pitchFamily="18" charset="0"/>
                <a:ea typeface="+mn-ea"/>
                <a:cs typeface="+mn-cs"/>
              </a:rPr>
              <a:t>to producing safe, nutritious, humanely-raised veal for their customers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i="1" dirty="0">
              <a:solidFill>
                <a:prstClr val="white"/>
              </a:solidFill>
              <a:latin typeface="Rockwell" panose="020606030202050204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Rockwell" panose="02060603020205020403" pitchFamily="18" charset="0"/>
                <a:ea typeface="+mn-ea"/>
                <a:cs typeface="+mn-cs"/>
              </a:rPr>
              <a:t>www.VealFarm.com</a:t>
            </a:r>
          </a:p>
        </p:txBody>
      </p:sp>
      <p:pic>
        <p:nvPicPr>
          <p:cNvPr id="5" name="Picture 4" descr="https://www.beefboard.org/photoGallery/logos/flat-funded-by-logos/thumb_medium/BeefCheckLogo_w_Tag.jpg">
            <a:extLst>
              <a:ext uri="{FF2B5EF4-FFF2-40B4-BE49-F238E27FC236}">
                <a16:creationId xmlns:a16="http://schemas.microsoft.com/office/drawing/2014/main" xmlns="" id="{C1FD1373-5453-4D71-A8D3-71D8DB988C48}"/>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32932" y="1353858"/>
            <a:ext cx="1821493" cy="1583392"/>
          </a:xfrm>
          <a:prstGeom prst="rect">
            <a:avLst/>
          </a:prstGeom>
          <a:noFill/>
          <a:ln>
            <a:noFill/>
          </a:ln>
        </p:spPr>
      </p:pic>
      <p:sp>
        <p:nvSpPr>
          <p:cNvPr id="7" name="TextBox 6">
            <a:extLst>
              <a:ext uri="{FF2B5EF4-FFF2-40B4-BE49-F238E27FC236}">
                <a16:creationId xmlns:a16="http://schemas.microsoft.com/office/drawing/2014/main" xmlns="" id="{7127A816-C601-4D18-86D0-3402D0E38F0E}"/>
              </a:ext>
            </a:extLst>
          </p:cNvPr>
          <p:cNvSpPr txBox="1"/>
          <p:nvPr/>
        </p:nvSpPr>
        <p:spPr>
          <a:xfrm>
            <a:off x="7678593" y="732211"/>
            <a:ext cx="41238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EDUCATIONAL PROGRAM PRESENTATION</a:t>
            </a:r>
          </a:p>
        </p:txBody>
      </p:sp>
    </p:spTree>
    <p:extLst>
      <p:ext uri="{BB962C8B-B14F-4D97-AF65-F5344CB8AC3E}">
        <p14:creationId xmlns:p14="http://schemas.microsoft.com/office/powerpoint/2010/main" val="321301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757552AD-4B54-4596-8BAB-C71336E47D33}"/>
              </a:ext>
            </a:extLst>
          </p:cNvPr>
          <p:cNvSpPr>
            <a:spLocks noGrp="1"/>
          </p:cNvSpPr>
          <p:nvPr>
            <p:ph type="sldNum" sz="quarter" idx="12"/>
          </p:nvPr>
        </p:nvSpPr>
        <p:spPr>
          <a:xfrm>
            <a:off x="11407698" y="6334047"/>
            <a:ext cx="28063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2890EB-6232-4C01-96A8-16EAB8574C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1D6C1409-520E-449C-B6F2-326A25CAA1BA}"/>
              </a:ext>
            </a:extLst>
          </p:cNvPr>
          <p:cNvSpPr txBox="1"/>
          <p:nvPr/>
        </p:nvSpPr>
        <p:spPr>
          <a:xfrm>
            <a:off x="760021" y="807522"/>
            <a:ext cx="70895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Chapter 1</a:t>
            </a:r>
          </a:p>
        </p:txBody>
      </p:sp>
      <p:pic>
        <p:nvPicPr>
          <p:cNvPr id="4" name="Picture Placeholder 5" descr="VQA_Manual_2018_Rev3 (002).pdf - Adobe Acrobat Reader DC">
            <a:extLst>
              <a:ext uri="{FF2B5EF4-FFF2-40B4-BE49-F238E27FC236}">
                <a16:creationId xmlns:a16="http://schemas.microsoft.com/office/drawing/2014/main" xmlns="" id="{39EFA34C-3673-43FE-A334-85CF0B2662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3550" b="7727"/>
          <a:stretch/>
        </p:blipFill>
        <p:spPr>
          <a:xfrm>
            <a:off x="3461528" y="928436"/>
            <a:ext cx="5385721" cy="1156933"/>
          </a:xfrm>
          <a:prstGeom prst="rect">
            <a:avLst/>
          </a:prstGeom>
        </p:spPr>
      </p:pic>
      <p:sp>
        <p:nvSpPr>
          <p:cNvPr id="5" name="Oval 4">
            <a:extLst>
              <a:ext uri="{FF2B5EF4-FFF2-40B4-BE49-F238E27FC236}">
                <a16:creationId xmlns:a16="http://schemas.microsoft.com/office/drawing/2014/main" xmlns="" id="{5771B0FB-AAA6-4CC5-851C-F5EE3671C117}"/>
              </a:ext>
            </a:extLst>
          </p:cNvPr>
          <p:cNvSpPr/>
          <p:nvPr/>
        </p:nvSpPr>
        <p:spPr>
          <a:xfrm>
            <a:off x="10969082" y="844494"/>
            <a:ext cx="574765" cy="63394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Calibri" panose="020F0502020204030204"/>
              </a:rPr>
              <a:t>8</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16E69DA3-CA54-476C-8BAB-EA7D7E675AB8}"/>
              </a:ext>
            </a:extLst>
          </p:cNvPr>
          <p:cNvSpPr txBox="1"/>
          <p:nvPr/>
        </p:nvSpPr>
        <p:spPr>
          <a:xfrm>
            <a:off x="9691045" y="730578"/>
            <a:ext cx="1369477" cy="86177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rPr>
              <a:t>Page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VQA Manual</a:t>
            </a:r>
          </a:p>
        </p:txBody>
      </p:sp>
      <p:sp>
        <p:nvSpPr>
          <p:cNvPr id="9" name="TextBox 8">
            <a:extLst>
              <a:ext uri="{FF2B5EF4-FFF2-40B4-BE49-F238E27FC236}">
                <a16:creationId xmlns:a16="http://schemas.microsoft.com/office/drawing/2014/main" xmlns="" id="{F3BA850E-B6A0-4149-8A0E-3E566FA6769B}"/>
              </a:ext>
            </a:extLst>
          </p:cNvPr>
          <p:cNvSpPr txBox="1"/>
          <p:nvPr/>
        </p:nvSpPr>
        <p:spPr>
          <a:xfrm>
            <a:off x="581252" y="2206283"/>
            <a:ext cx="9294268"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Program Components and Requirements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Maintain a Veterinarian/Client/Patient/Relationship</a:t>
            </a:r>
          </a:p>
          <a:p>
            <a:pPr marL="914400" lvl="1" indent="-457200">
              <a:buFont typeface="Arial" panose="020B0604020202020204" pitchFamily="34" charset="0"/>
              <a:buChar char="•"/>
            </a:pPr>
            <a:r>
              <a:rPr lang="en-US"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(Appendix A)</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Adhere to the best management practices outlined in each section of the VQA manual</a:t>
            </a:r>
          </a:p>
          <a:p>
            <a:pPr marL="914400" lvl="1" indent="-457200">
              <a:buFont typeface="Arial" panose="020B0604020202020204" pitchFamily="34" charset="0"/>
              <a:buChar char="•"/>
            </a:pPr>
            <a:r>
              <a:rPr lang="en-US"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(Appendix B)</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838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728A3735C4E340B652B4FB675A564F" ma:contentTypeVersion="10" ma:contentTypeDescription="Create a new document." ma:contentTypeScope="" ma:versionID="d6832248dbec7ea54c609bbf37d17a8b">
  <xsd:schema xmlns:xsd="http://www.w3.org/2001/XMLSchema" xmlns:xs="http://www.w3.org/2001/XMLSchema" xmlns:p="http://schemas.microsoft.com/office/2006/metadata/properties" xmlns:ns2="44ee60a8-f97a-484e-9529-edf17ca68d20" targetNamespace="http://schemas.microsoft.com/office/2006/metadata/properties" ma:root="true" ma:fieldsID="c8ba7c62d23551d29ed4fa9c2c16ca45" ns2:_="">
    <xsd:import namespace="44ee60a8-f97a-484e-9529-edf17ca68d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ee60a8-f97a-484e-9529-edf17ca68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CA0A1A-4861-417A-964C-6AFD58DA8820}"/>
</file>

<file path=customXml/itemProps2.xml><?xml version="1.0" encoding="utf-8"?>
<ds:datastoreItem xmlns:ds="http://schemas.openxmlformats.org/officeDocument/2006/customXml" ds:itemID="{8AD2F093-6212-44D6-B49E-B738FB2A52B1}"/>
</file>

<file path=customXml/itemProps3.xml><?xml version="1.0" encoding="utf-8"?>
<ds:datastoreItem xmlns:ds="http://schemas.openxmlformats.org/officeDocument/2006/customXml" ds:itemID="{F026D236-87CD-4B0E-A14E-D7A91836C498}"/>
</file>

<file path=docProps/app.xml><?xml version="1.0" encoding="utf-8"?>
<Properties xmlns="http://schemas.openxmlformats.org/officeDocument/2006/extended-properties" xmlns:vt="http://schemas.openxmlformats.org/officeDocument/2006/docPropsVTypes">
  <TotalTime>6031</TotalTime>
  <Words>11414</Words>
  <Application>Microsoft Macintosh PowerPoint</Application>
  <PresentationFormat>Custom</PresentationFormat>
  <Paragraphs>1169</Paragraphs>
  <Slides>85</Slides>
  <Notes>85</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Moenning</dc:creator>
  <cp:lastModifiedBy>Dylan Lindstadt</cp:lastModifiedBy>
  <cp:revision>155</cp:revision>
  <dcterms:created xsi:type="dcterms:W3CDTF">2018-02-14T17:21:16Z</dcterms:created>
  <dcterms:modified xsi:type="dcterms:W3CDTF">2018-05-07T20:48:43Z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0x01010028728A3735C4E340B652B4FB675A564F</vt:lpwstr>
  </property>
</Properties>
</file>